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7"/>
  </p:notesMasterIdLst>
  <p:sldIdLst>
    <p:sldId id="256" r:id="rId2"/>
    <p:sldId id="312" r:id="rId3"/>
    <p:sldId id="269" r:id="rId4"/>
    <p:sldId id="311" r:id="rId5"/>
    <p:sldId id="340" r:id="rId6"/>
    <p:sldId id="330" r:id="rId7"/>
    <p:sldId id="328" r:id="rId8"/>
    <p:sldId id="270" r:id="rId9"/>
    <p:sldId id="274" r:id="rId10"/>
    <p:sldId id="314" r:id="rId11"/>
    <p:sldId id="331" r:id="rId12"/>
    <p:sldId id="341" r:id="rId13"/>
    <p:sldId id="361" r:id="rId14"/>
    <p:sldId id="337" r:id="rId15"/>
    <p:sldId id="333" r:id="rId16"/>
    <p:sldId id="377" r:id="rId17"/>
    <p:sldId id="381" r:id="rId18"/>
    <p:sldId id="378" r:id="rId19"/>
    <p:sldId id="379" r:id="rId20"/>
    <p:sldId id="380" r:id="rId21"/>
    <p:sldId id="382" r:id="rId22"/>
    <p:sldId id="358" r:id="rId23"/>
    <p:sldId id="334" r:id="rId24"/>
    <p:sldId id="332" r:id="rId25"/>
    <p:sldId id="359" r:id="rId26"/>
    <p:sldId id="344" r:id="rId27"/>
    <p:sldId id="338" r:id="rId28"/>
    <p:sldId id="362" r:id="rId29"/>
    <p:sldId id="350" r:id="rId30"/>
    <p:sldId id="351" r:id="rId31"/>
    <p:sldId id="355" r:id="rId32"/>
    <p:sldId id="354" r:id="rId33"/>
    <p:sldId id="356" r:id="rId34"/>
    <p:sldId id="349" r:id="rId35"/>
    <p:sldId id="357" r:id="rId36"/>
    <p:sldId id="352" r:id="rId37"/>
    <p:sldId id="353" r:id="rId38"/>
    <p:sldId id="364" r:id="rId39"/>
    <p:sldId id="365" r:id="rId40"/>
    <p:sldId id="366" r:id="rId41"/>
    <p:sldId id="371" r:id="rId42"/>
    <p:sldId id="372" r:id="rId43"/>
    <p:sldId id="374" r:id="rId44"/>
    <p:sldId id="375" r:id="rId45"/>
    <p:sldId id="370"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256"/>
            <p14:sldId id="312"/>
            <p14:sldId id="269"/>
            <p14:sldId id="311"/>
            <p14:sldId id="340"/>
            <p14:sldId id="330"/>
            <p14:sldId id="328"/>
            <p14:sldId id="270"/>
            <p14:sldId id="274"/>
            <p14:sldId id="314"/>
            <p14:sldId id="331"/>
            <p14:sldId id="341"/>
            <p14:sldId id="361"/>
            <p14:sldId id="337"/>
            <p14:sldId id="333"/>
            <p14:sldId id="377"/>
            <p14:sldId id="381"/>
            <p14:sldId id="378"/>
            <p14:sldId id="379"/>
            <p14:sldId id="380"/>
            <p14:sldId id="382"/>
            <p14:sldId id="358"/>
            <p14:sldId id="334"/>
            <p14:sldId id="332"/>
            <p14:sldId id="359"/>
            <p14:sldId id="344"/>
            <p14:sldId id="338"/>
            <p14:sldId id="362"/>
            <p14:sldId id="350"/>
            <p14:sldId id="351"/>
            <p14:sldId id="355"/>
            <p14:sldId id="354"/>
            <p14:sldId id="356"/>
            <p14:sldId id="349"/>
            <p14:sldId id="357"/>
            <p14:sldId id="352"/>
            <p14:sldId id="353"/>
          </p14:sldIdLst>
        </p14:section>
        <p14:section name="FactorAnalysis" id="{84128FA3-A08F-6D4D-9FEC-8F823795C346}">
          <p14:sldIdLst>
            <p14:sldId id="364"/>
            <p14:sldId id="365"/>
            <p14:sldId id="366"/>
            <p14:sldId id="371"/>
            <p14:sldId id="372"/>
            <p14:sldId id="374"/>
            <p14:sldId id="375"/>
            <p14:sldId id="370"/>
          </p14:sldIdLst>
        </p14:section>
      </p14:sectionLst>
    </p:ex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100"/>
    <a:srgbClr val="F8D4B3"/>
    <a:srgbClr val="78E505"/>
    <a:srgbClr val="0700FF"/>
    <a:srgbClr val="FFFF00"/>
    <a:srgbClr val="00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53"/>
    <p:restoredTop sz="82166" autoAdjust="0"/>
  </p:normalViewPr>
  <p:slideViewPr>
    <p:cSldViewPr snapToGrid="0" snapToObjects="1" showGuides="1">
      <p:cViewPr varScale="1">
        <p:scale>
          <a:sx n="88" d="100"/>
          <a:sy n="88" d="100"/>
        </p:scale>
        <p:origin x="1432" y="176"/>
      </p:cViewPr>
      <p:guideLst>
        <p:guide orient="horz" pos="2137"/>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8"/>
          <c:y val="0.162898861375687"/>
          <c:w val="0.408108144584952"/>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sk-SK" dirty="0" smtClean="0"/>
                      <a:t> </a:t>
                    </a:r>
                    <a:fld id="{9701974B-7598-AD4C-9142-1D688C4B790B}" type="CATEGORYNAME">
                      <a:rPr lang="sk-SK" altLang="ja-JP" smtClean="0"/>
                      <a:pPr/>
                      <a:t>[CATEGORY NAME]</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lang="ja-JP" sz="20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RGC_HFA30-2</c:v>
                </c:pt>
              </c:strCache>
            </c:strRef>
          </c:tx>
          <c:spPr>
            <a:ln w="19050" cap="rnd">
              <a:noFill/>
              <a:round/>
            </a:ln>
            <a:effectLst/>
          </c:spPr>
          <c:marker>
            <c:symbol val="circle"/>
            <c:size val="5"/>
            <c:spPr>
              <a:solidFill>
                <a:srgbClr val="FF0000"/>
              </a:solidFill>
              <a:ln w="9525">
                <a:noFill/>
              </a:ln>
              <a:effectLst/>
            </c:spPr>
          </c:marker>
          <c:xVal>
            <c:numRef>
              <c:f>Sheet1!$A$2:$A$241</c:f>
              <c:numCache>
                <c:formatCode>0.000</c:formatCode>
                <c:ptCount val="240"/>
                <c:pt idx="0">
                  <c:v>335900.7220128033</c:v>
                </c:pt>
                <c:pt idx="1">
                  <c:v>414243.755419143</c:v>
                </c:pt>
                <c:pt idx="2">
                  <c:v>414243.755419143</c:v>
                </c:pt>
                <c:pt idx="3">
                  <c:v>382614.6237441695</c:v>
                </c:pt>
                <c:pt idx="4">
                  <c:v>477612.552674352</c:v>
                </c:pt>
                <c:pt idx="5">
                  <c:v>477612.552674352</c:v>
                </c:pt>
                <c:pt idx="6">
                  <c:v>183262.8115757052</c:v>
                </c:pt>
                <c:pt idx="7">
                  <c:v>490471.3534627081</c:v>
                </c:pt>
                <c:pt idx="8">
                  <c:v>543241.9645476894</c:v>
                </c:pt>
                <c:pt idx="9">
                  <c:v>423170.2244951962</c:v>
                </c:pt>
                <c:pt idx="10">
                  <c:v>449947.3508481218</c:v>
                </c:pt>
                <c:pt idx="11">
                  <c:v>709226.629626319</c:v>
                </c:pt>
                <c:pt idx="12">
                  <c:v>810840.6903390209</c:v>
                </c:pt>
                <c:pt idx="13">
                  <c:v>938344.067445965</c:v>
                </c:pt>
                <c:pt idx="14">
                  <c:v>413361.8417634107</c:v>
                </c:pt>
                <c:pt idx="15">
                  <c:v>729650.628572335</c:v>
                </c:pt>
                <c:pt idx="16">
                  <c:v>610189.8436431718</c:v>
                </c:pt>
                <c:pt idx="17">
                  <c:v>393522.3520570218</c:v>
                </c:pt>
                <c:pt idx="18">
                  <c:v>537208.2485260926</c:v>
                </c:pt>
                <c:pt idx="19">
                  <c:v>231292.9830739464</c:v>
                </c:pt>
                <c:pt idx="20">
                  <c:v>726690.4794311072</c:v>
                </c:pt>
                <c:pt idx="21">
                  <c:v>921642.840088202</c:v>
                </c:pt>
                <c:pt idx="22">
                  <c:v>174850.2479945773</c:v>
                </c:pt>
                <c:pt idx="23">
                  <c:v>212840.3717368439</c:v>
                </c:pt>
                <c:pt idx="24">
                  <c:v>39266.15463063589</c:v>
                </c:pt>
                <c:pt idx="25">
                  <c:v>34853.49324951823</c:v>
                </c:pt>
                <c:pt idx="26">
                  <c:v>247292.8585635331</c:v>
                </c:pt>
                <c:pt idx="27">
                  <c:v>247292.8585635331</c:v>
                </c:pt>
                <c:pt idx="28">
                  <c:v>389847.7375272422</c:v>
                </c:pt>
                <c:pt idx="29">
                  <c:v>459847.3418146145</c:v>
                </c:pt>
                <c:pt idx="30">
                  <c:v>459847.3418146145</c:v>
                </c:pt>
                <c:pt idx="31">
                  <c:v>711777.3570700536</c:v>
                </c:pt>
                <c:pt idx="32">
                  <c:v>833465.2103781668</c:v>
                </c:pt>
                <c:pt idx="33">
                  <c:v>678974.951181876</c:v>
                </c:pt>
                <c:pt idx="34">
                  <c:v>678974.951181876</c:v>
                </c:pt>
                <c:pt idx="35">
                  <c:v>359582.6363753251</c:v>
                </c:pt>
                <c:pt idx="36">
                  <c:v>453558.8639761845</c:v>
                </c:pt>
                <c:pt idx="37">
                  <c:v>775899.622746229</c:v>
                </c:pt>
                <c:pt idx="38">
                  <c:v>775899.622746229</c:v>
                </c:pt>
                <c:pt idx="39">
                  <c:v>997527.3133471507</c:v>
                </c:pt>
                <c:pt idx="40">
                  <c:v>997527.3133471507</c:v>
                </c:pt>
                <c:pt idx="41">
                  <c:v>773992.2205750863</c:v>
                </c:pt>
                <c:pt idx="42">
                  <c:v>742599.4059422308</c:v>
                </c:pt>
                <c:pt idx="43">
                  <c:v>727151.4987452581</c:v>
                </c:pt>
                <c:pt idx="44">
                  <c:v>727151.4987452581</c:v>
                </c:pt>
                <c:pt idx="45">
                  <c:v>179388.9884866277</c:v>
                </c:pt>
                <c:pt idx="46">
                  <c:v>160843.2932686881</c:v>
                </c:pt>
                <c:pt idx="47">
                  <c:v>234373.5644529171</c:v>
                </c:pt>
                <c:pt idx="48">
                  <c:v>301608.739840611</c:v>
                </c:pt>
                <c:pt idx="49">
                  <c:v>387296.7187152762</c:v>
                </c:pt>
                <c:pt idx="50">
                  <c:v>438979.2825742212</c:v>
                </c:pt>
                <c:pt idx="51">
                  <c:v>665245.5707724139</c:v>
                </c:pt>
                <c:pt idx="52">
                  <c:v>683481.62365315</c:v>
                </c:pt>
                <c:pt idx="53">
                  <c:v>487753.4214757878</c:v>
                </c:pt>
                <c:pt idx="54">
                  <c:v>228843.0475644984</c:v>
                </c:pt>
                <c:pt idx="55">
                  <c:v>213838.3435906222</c:v>
                </c:pt>
                <c:pt idx="56">
                  <c:v>9887.210900079217</c:v>
                </c:pt>
                <c:pt idx="57">
                  <c:v>80261.56118274168</c:v>
                </c:pt>
                <c:pt idx="58">
                  <c:v>90831.93715818558</c:v>
                </c:pt>
                <c:pt idx="59">
                  <c:v>484467.4283838508</c:v>
                </c:pt>
                <c:pt idx="60">
                  <c:v>484467.4283838508</c:v>
                </c:pt>
                <c:pt idx="61">
                  <c:v>416825.7876008282</c:v>
                </c:pt>
                <c:pt idx="62">
                  <c:v>416825.7876008282</c:v>
                </c:pt>
                <c:pt idx="63">
                  <c:v>327297.9661835767</c:v>
                </c:pt>
                <c:pt idx="64">
                  <c:v>327297.9661835767</c:v>
                </c:pt>
                <c:pt idx="65">
                  <c:v>393202.7458054567</c:v>
                </c:pt>
                <c:pt idx="66">
                  <c:v>393202.7458054567</c:v>
                </c:pt>
                <c:pt idx="67">
                  <c:v>455557.9104547008</c:v>
                </c:pt>
                <c:pt idx="68">
                  <c:v>321065.699848431</c:v>
                </c:pt>
                <c:pt idx="69">
                  <c:v>738447.5276571254</c:v>
                </c:pt>
                <c:pt idx="70">
                  <c:v>738447.5276571254</c:v>
                </c:pt>
                <c:pt idx="71">
                  <c:v>729388.0868666317</c:v>
                </c:pt>
                <c:pt idx="72">
                  <c:v>729388.0868666317</c:v>
                </c:pt>
                <c:pt idx="73">
                  <c:v>840095.2341167426</c:v>
                </c:pt>
                <c:pt idx="74">
                  <c:v>840095.2341167426</c:v>
                </c:pt>
                <c:pt idx="75">
                  <c:v>210684.3889277074</c:v>
                </c:pt>
                <c:pt idx="76">
                  <c:v>166683.518443799</c:v>
                </c:pt>
                <c:pt idx="77">
                  <c:v>238651.6394215938</c:v>
                </c:pt>
                <c:pt idx="78">
                  <c:v>299874.7260175931</c:v>
                </c:pt>
                <c:pt idx="79">
                  <c:v>410437.594851814</c:v>
                </c:pt>
                <c:pt idx="80">
                  <c:v>474355.5508788009</c:v>
                </c:pt>
                <c:pt idx="81">
                  <c:v>438397.3577874925</c:v>
                </c:pt>
                <c:pt idx="82">
                  <c:v>418444.8770868009</c:v>
                </c:pt>
                <c:pt idx="83">
                  <c:v>446288.2204463742</c:v>
                </c:pt>
                <c:pt idx="84">
                  <c:v>445196.2898575349</c:v>
                </c:pt>
                <c:pt idx="85">
                  <c:v>939531.0040881826</c:v>
                </c:pt>
                <c:pt idx="86">
                  <c:v>228853.445899532</c:v>
                </c:pt>
                <c:pt idx="87">
                  <c:v>326334.6907825488</c:v>
                </c:pt>
                <c:pt idx="88">
                  <c:v>873548.6139584742</c:v>
                </c:pt>
                <c:pt idx="89">
                  <c:v>682645.3630348807</c:v>
                </c:pt>
                <c:pt idx="90">
                  <c:v>720421.593974515</c:v>
                </c:pt>
                <c:pt idx="91">
                  <c:v>885909.9003691812</c:v>
                </c:pt>
                <c:pt idx="92">
                  <c:v>826115.133650103</c:v>
                </c:pt>
                <c:pt idx="93">
                  <c:v>912617.5499840541</c:v>
                </c:pt>
                <c:pt idx="94">
                  <c:v>748105.300198724</c:v>
                </c:pt>
                <c:pt idx="95">
                  <c:v>891165.9527282073</c:v>
                </c:pt>
                <c:pt idx="96">
                  <c:v>750734.0493344853</c:v>
                </c:pt>
                <c:pt idx="97">
                  <c:v>770244.1481447035</c:v>
                </c:pt>
                <c:pt idx="98">
                  <c:v>662134.1490824793</c:v>
                </c:pt>
                <c:pt idx="99">
                  <c:v>527863.8848152751</c:v>
                </c:pt>
                <c:pt idx="100">
                  <c:v>528685.7826292875</c:v>
                </c:pt>
                <c:pt idx="101">
                  <c:v>3643.95853647253</c:v>
                </c:pt>
                <c:pt idx="102">
                  <c:v>5536.684564080314</c:v>
                </c:pt>
                <c:pt idx="103">
                  <c:v>86343.6797171648</c:v>
                </c:pt>
                <c:pt idx="104">
                  <c:v>332560.1254434114</c:v>
                </c:pt>
                <c:pt idx="105">
                  <c:v>500556.6910978482</c:v>
                </c:pt>
                <c:pt idx="106">
                  <c:v>351652.1381959923</c:v>
                </c:pt>
                <c:pt idx="107">
                  <c:v>413082.0178112328</c:v>
                </c:pt>
                <c:pt idx="108">
                  <c:v>413082.0178112328</c:v>
                </c:pt>
                <c:pt idx="109">
                  <c:v>703051.5361653533</c:v>
                </c:pt>
                <c:pt idx="110">
                  <c:v>658598.7219847477</c:v>
                </c:pt>
                <c:pt idx="111">
                  <c:v>699733.822923682</c:v>
                </c:pt>
                <c:pt idx="112">
                  <c:v>699733.822923682</c:v>
                </c:pt>
                <c:pt idx="113">
                  <c:v>573838.018522635</c:v>
                </c:pt>
                <c:pt idx="114">
                  <c:v>116613.8333012684</c:v>
                </c:pt>
                <c:pt idx="115">
                  <c:v>401874.227388216</c:v>
                </c:pt>
                <c:pt idx="116">
                  <c:v>613664.5415516424</c:v>
                </c:pt>
                <c:pt idx="117">
                  <c:v>659675.4275801844</c:v>
                </c:pt>
                <c:pt idx="118">
                  <c:v>698537.1892477906</c:v>
                </c:pt>
                <c:pt idx="119">
                  <c:v>293704.9987542364</c:v>
                </c:pt>
                <c:pt idx="120">
                  <c:v>320445.5872026716</c:v>
                </c:pt>
                <c:pt idx="121">
                  <c:v>412505.4864264422</c:v>
                </c:pt>
                <c:pt idx="122">
                  <c:v>909591.4872977603</c:v>
                </c:pt>
                <c:pt idx="123">
                  <c:v>909591.4872977603</c:v>
                </c:pt>
                <c:pt idx="124">
                  <c:v>908162.229458036</c:v>
                </c:pt>
                <c:pt idx="125">
                  <c:v>908162.229458036</c:v>
                </c:pt>
                <c:pt idx="126">
                  <c:v>312793.2016459969</c:v>
                </c:pt>
                <c:pt idx="127">
                  <c:v>374941.5901259909</c:v>
                </c:pt>
                <c:pt idx="128">
                  <c:v>25261.316156097</c:v>
                </c:pt>
                <c:pt idx="129">
                  <c:v>63663.79727521</c:v>
                </c:pt>
                <c:pt idx="130">
                  <c:v>63663.79727521</c:v>
                </c:pt>
                <c:pt idx="131">
                  <c:v>113496.4650275996</c:v>
                </c:pt>
                <c:pt idx="132">
                  <c:v>113496.4650275996</c:v>
                </c:pt>
                <c:pt idx="133">
                  <c:v>299888.3557310245</c:v>
                </c:pt>
                <c:pt idx="134">
                  <c:v>353428.4573941277</c:v>
                </c:pt>
                <c:pt idx="135">
                  <c:v>2023.575536684595</c:v>
                </c:pt>
                <c:pt idx="136">
                  <c:v>14120.76356783635</c:v>
                </c:pt>
                <c:pt idx="137">
                  <c:v>13173.90538586126</c:v>
                </c:pt>
                <c:pt idx="138">
                  <c:v>38342.81789000711</c:v>
                </c:pt>
                <c:pt idx="139">
                  <c:v>62526.42072546893</c:v>
                </c:pt>
                <c:pt idx="140">
                  <c:v>149656.9854059065</c:v>
                </c:pt>
                <c:pt idx="141">
                  <c:v>535889.8249535586</c:v>
                </c:pt>
                <c:pt idx="142">
                  <c:v>689374.9706809686</c:v>
                </c:pt>
                <c:pt idx="143">
                  <c:v>733961.6339951258</c:v>
                </c:pt>
                <c:pt idx="144">
                  <c:v>19864.89082321345</c:v>
                </c:pt>
                <c:pt idx="145">
                  <c:v>134464.0357838426</c:v>
                </c:pt>
                <c:pt idx="146">
                  <c:v>134464.0357838426</c:v>
                </c:pt>
                <c:pt idx="147">
                  <c:v>1.05054996891122E6</c:v>
                </c:pt>
                <c:pt idx="148">
                  <c:v>941788.408427907</c:v>
                </c:pt>
                <c:pt idx="149">
                  <c:v>512599.1488869266</c:v>
                </c:pt>
                <c:pt idx="150">
                  <c:v>512599.1488869266</c:v>
                </c:pt>
                <c:pt idx="151">
                  <c:v>656438.0402628404</c:v>
                </c:pt>
                <c:pt idx="152">
                  <c:v>641374.2422362225</c:v>
                </c:pt>
                <c:pt idx="153">
                  <c:v>641374.2422362225</c:v>
                </c:pt>
                <c:pt idx="154">
                  <c:v>161869.9611827569</c:v>
                </c:pt>
                <c:pt idx="155">
                  <c:v>628872.6162542846</c:v>
                </c:pt>
                <c:pt idx="156">
                  <c:v>550709.7923766637</c:v>
                </c:pt>
                <c:pt idx="157">
                  <c:v>550709.7923766637</c:v>
                </c:pt>
                <c:pt idx="158">
                  <c:v>445412.4459000102</c:v>
                </c:pt>
                <c:pt idx="159">
                  <c:v>309725.0629938158</c:v>
                </c:pt>
                <c:pt idx="160">
                  <c:v>309725.0629938158</c:v>
                </c:pt>
                <c:pt idx="161">
                  <c:v>550219.706840327</c:v>
                </c:pt>
                <c:pt idx="162">
                  <c:v>828765.2738191946</c:v>
                </c:pt>
                <c:pt idx="163">
                  <c:v>192502.0651496582</c:v>
                </c:pt>
                <c:pt idx="164">
                  <c:v>77659.02710982895</c:v>
                </c:pt>
                <c:pt idx="165">
                  <c:v>818627.725394277</c:v>
                </c:pt>
                <c:pt idx="166">
                  <c:v>560584.6656452551</c:v>
                </c:pt>
                <c:pt idx="167">
                  <c:v>656682.5145433019</c:v>
                </c:pt>
                <c:pt idx="168">
                  <c:v>508037.3691756495</c:v>
                </c:pt>
                <c:pt idx="169">
                  <c:v>435016.4419161721</c:v>
                </c:pt>
                <c:pt idx="170">
                  <c:v>523964.0657318282</c:v>
                </c:pt>
                <c:pt idx="171">
                  <c:v>523964.0657318282</c:v>
                </c:pt>
                <c:pt idx="172">
                  <c:v>538873.6256413681</c:v>
                </c:pt>
                <c:pt idx="173">
                  <c:v>610405.9747743921</c:v>
                </c:pt>
                <c:pt idx="174">
                  <c:v>869099.19161285</c:v>
                </c:pt>
                <c:pt idx="175">
                  <c:v>755500.6670452701</c:v>
                </c:pt>
                <c:pt idx="176">
                  <c:v>728528.9474181813</c:v>
                </c:pt>
                <c:pt idx="177">
                  <c:v>639041.8419949593</c:v>
                </c:pt>
                <c:pt idx="178">
                  <c:v>734352.4439988153</c:v>
                </c:pt>
                <c:pt idx="179">
                  <c:v>667767.7961325374</c:v>
                </c:pt>
                <c:pt idx="180">
                  <c:v>581297.911720288</c:v>
                </c:pt>
                <c:pt idx="181">
                  <c:v>707568.848925558</c:v>
                </c:pt>
                <c:pt idx="182">
                  <c:v>514871.2420974209</c:v>
                </c:pt>
                <c:pt idx="183">
                  <c:v>673398.7708675386</c:v>
                </c:pt>
                <c:pt idx="184">
                  <c:v>673398.7708675386</c:v>
                </c:pt>
                <c:pt idx="185">
                  <c:v>484733.43104778</c:v>
                </c:pt>
                <c:pt idx="186">
                  <c:v>308369.3290637351</c:v>
                </c:pt>
                <c:pt idx="187">
                  <c:v>302836.1718337197</c:v>
                </c:pt>
                <c:pt idx="188">
                  <c:v>302836.1718337197</c:v>
                </c:pt>
                <c:pt idx="189">
                  <c:v>375092.0602893061</c:v>
                </c:pt>
                <c:pt idx="190">
                  <c:v>166915.3874073626</c:v>
                </c:pt>
                <c:pt idx="191">
                  <c:v>165256.3675567807</c:v>
                </c:pt>
                <c:pt idx="192">
                  <c:v>165256.3675567807</c:v>
                </c:pt>
                <c:pt idx="193">
                  <c:v>691647.5857773444</c:v>
                </c:pt>
                <c:pt idx="194">
                  <c:v>625423.7890435766</c:v>
                </c:pt>
                <c:pt idx="195">
                  <c:v>270986.4614604406</c:v>
                </c:pt>
                <c:pt idx="196">
                  <c:v>161448.31784784</c:v>
                </c:pt>
                <c:pt idx="197">
                  <c:v>56106.31800843511</c:v>
                </c:pt>
                <c:pt idx="198">
                  <c:v>70804.24016009357</c:v>
                </c:pt>
                <c:pt idx="199">
                  <c:v>386812.752376339</c:v>
                </c:pt>
                <c:pt idx="200">
                  <c:v>670377.011339015</c:v>
                </c:pt>
                <c:pt idx="201">
                  <c:v>760066.4403090016</c:v>
                </c:pt>
                <c:pt idx="202">
                  <c:v>612135.4507413949</c:v>
                </c:pt>
                <c:pt idx="203">
                  <c:v>668682.2263345678</c:v>
                </c:pt>
                <c:pt idx="204">
                  <c:v>608955.946409143</c:v>
                </c:pt>
                <c:pt idx="205">
                  <c:v>497418.1049381468</c:v>
                </c:pt>
                <c:pt idx="206">
                  <c:v>944810.9042782433</c:v>
                </c:pt>
                <c:pt idx="207">
                  <c:v>993692.5213039952</c:v>
                </c:pt>
                <c:pt idx="208">
                  <c:v>820613.4497815103</c:v>
                </c:pt>
                <c:pt idx="209">
                  <c:v>94699.58207887903</c:v>
                </c:pt>
                <c:pt idx="210">
                  <c:v>591687.9811926603</c:v>
                </c:pt>
                <c:pt idx="211">
                  <c:v>591687.9811926603</c:v>
                </c:pt>
                <c:pt idx="212">
                  <c:v>272784.7693369889</c:v>
                </c:pt>
                <c:pt idx="213">
                  <c:v>595094.28175263</c:v>
                </c:pt>
                <c:pt idx="214">
                  <c:v>595094.28175263</c:v>
                </c:pt>
                <c:pt idx="215">
                  <c:v>595094.28175263</c:v>
                </c:pt>
                <c:pt idx="216">
                  <c:v>515378.0128297995</c:v>
                </c:pt>
                <c:pt idx="217">
                  <c:v>559610.246308122</c:v>
                </c:pt>
                <c:pt idx="218">
                  <c:v>319153.150751573</c:v>
                </c:pt>
                <c:pt idx="219">
                  <c:v>478691.9142408446</c:v>
                </c:pt>
                <c:pt idx="220">
                  <c:v>577314.9027987131</c:v>
                </c:pt>
                <c:pt idx="221">
                  <c:v>577314.9027987131</c:v>
                </c:pt>
                <c:pt idx="222">
                  <c:v>497878.5539996001</c:v>
                </c:pt>
                <c:pt idx="223">
                  <c:v>542057.812475183</c:v>
                </c:pt>
                <c:pt idx="224">
                  <c:v>87683.16227107377</c:v>
                </c:pt>
                <c:pt idx="225">
                  <c:v>51786.22074535162</c:v>
                </c:pt>
                <c:pt idx="226">
                  <c:v>518166.3512742769</c:v>
                </c:pt>
                <c:pt idx="227">
                  <c:v>742280.4872843811</c:v>
                </c:pt>
                <c:pt idx="228">
                  <c:v>432731.6521116911</c:v>
                </c:pt>
                <c:pt idx="229">
                  <c:v>331367.8644245573</c:v>
                </c:pt>
                <c:pt idx="230">
                  <c:v>123746.0919451235</c:v>
                </c:pt>
                <c:pt idx="231">
                  <c:v>269993.998753112</c:v>
                </c:pt>
                <c:pt idx="232">
                  <c:v>152043.2102441702</c:v>
                </c:pt>
                <c:pt idx="233">
                  <c:v>29362.70187163782</c:v>
                </c:pt>
                <c:pt idx="234">
                  <c:v>33930.63851576756</c:v>
                </c:pt>
                <c:pt idx="235">
                  <c:v>687363.2558863863</c:v>
                </c:pt>
                <c:pt idx="236">
                  <c:v>1.08825443915658E6</c:v>
                </c:pt>
                <c:pt idx="237">
                  <c:v>515746.6522798064</c:v>
                </c:pt>
                <c:pt idx="238">
                  <c:v>345179.714318493</c:v>
                </c:pt>
                <c:pt idx="239">
                  <c:v>287523.2421977997</c:v>
                </c:pt>
              </c:numCache>
            </c:numRef>
          </c:xVal>
          <c:yVal>
            <c:numRef>
              <c:f>Sheet1!$B$2:$B$241</c:f>
              <c:numCache>
                <c:formatCode>General</c:formatCode>
                <c:ptCount val="240"/>
                <c:pt idx="0">
                  <c:v>368900.9380128425</c:v>
                </c:pt>
                <c:pt idx="1">
                  <c:v>358169.4168998452</c:v>
                </c:pt>
                <c:pt idx="2">
                  <c:v>359530.1184495144</c:v>
                </c:pt>
                <c:pt idx="3">
                  <c:v>712401.2863010501</c:v>
                </c:pt>
                <c:pt idx="4">
                  <c:v>670174.1058356726</c:v>
                </c:pt>
                <c:pt idx="5">
                  <c:v>794286.6772638016</c:v>
                </c:pt>
                <c:pt idx="6">
                  <c:v>660583.807628911</c:v>
                </c:pt>
                <c:pt idx="7">
                  <c:v>569264.706170994</c:v>
                </c:pt>
                <c:pt idx="8">
                  <c:v>639530.3666216997</c:v>
                </c:pt>
                <c:pt idx="9">
                  <c:v>758559.2776324229</c:v>
                </c:pt>
                <c:pt idx="10">
                  <c:v>970628.033107194</c:v>
                </c:pt>
                <c:pt idx="11">
                  <c:v>1.26395558339686E6</c:v>
                </c:pt>
                <c:pt idx="12">
                  <c:v>1.25805978398953E6</c:v>
                </c:pt>
                <c:pt idx="13">
                  <c:v>1.39188090529825E6</c:v>
                </c:pt>
                <c:pt idx="14">
                  <c:v>1.05459609454371E6</c:v>
                </c:pt>
                <c:pt idx="15">
                  <c:v>1.26286270499739E6</c:v>
                </c:pt>
                <c:pt idx="16">
                  <c:v>1.28399619773055E6</c:v>
                </c:pt>
                <c:pt idx="17">
                  <c:v>793183.6484555936</c:v>
                </c:pt>
                <c:pt idx="18">
                  <c:v>1.11076068619578E6</c:v>
                </c:pt>
                <c:pt idx="19">
                  <c:v>523405.9292003992</c:v>
                </c:pt>
                <c:pt idx="20">
                  <c:v>1.22252839145224E6</c:v>
                </c:pt>
                <c:pt idx="21">
                  <c:v>1.52701317010502E6</c:v>
                </c:pt>
                <c:pt idx="22">
                  <c:v>830119.8555345255</c:v>
                </c:pt>
                <c:pt idx="23">
                  <c:v>764950.0807548413</c:v>
                </c:pt>
                <c:pt idx="24">
                  <c:v>198319.4417121068</c:v>
                </c:pt>
                <c:pt idx="25">
                  <c:v>280075.5256071651</c:v>
                </c:pt>
                <c:pt idx="26">
                  <c:v>837280.3920572365</c:v>
                </c:pt>
                <c:pt idx="27">
                  <c:v>628478.3872117851</c:v>
                </c:pt>
                <c:pt idx="28">
                  <c:v>746115.567736231</c:v>
                </c:pt>
                <c:pt idx="29">
                  <c:v>798696.9745204183</c:v>
                </c:pt>
                <c:pt idx="30">
                  <c:v>748917.758488247</c:v>
                </c:pt>
                <c:pt idx="31">
                  <c:v>879640.9316798227</c:v>
                </c:pt>
                <c:pt idx="32">
                  <c:v>1.0140363592167E6</c:v>
                </c:pt>
                <c:pt idx="33">
                  <c:v>1.21107361678139E6</c:v>
                </c:pt>
                <c:pt idx="34">
                  <c:v>1.13467931040326E6</c:v>
                </c:pt>
                <c:pt idx="35">
                  <c:v>548515.6011410537</c:v>
                </c:pt>
                <c:pt idx="36">
                  <c:v>715110.7325430325</c:v>
                </c:pt>
                <c:pt idx="37">
                  <c:v>1.16964531792919E6</c:v>
                </c:pt>
                <c:pt idx="38">
                  <c:v>1.27422751030989E6</c:v>
                </c:pt>
                <c:pt idx="39">
                  <c:v>1.0158278132084E6</c:v>
                </c:pt>
                <c:pt idx="40">
                  <c:v>971034.122838593</c:v>
                </c:pt>
                <c:pt idx="41">
                  <c:v>1.10684196576208E6</c:v>
                </c:pt>
                <c:pt idx="42">
                  <c:v>1.26581132518398E6</c:v>
                </c:pt>
                <c:pt idx="43">
                  <c:v>1.0226673388923E6</c:v>
                </c:pt>
                <c:pt idx="44">
                  <c:v>1.05086335190986E6</c:v>
                </c:pt>
                <c:pt idx="45">
                  <c:v>458700.256927337</c:v>
                </c:pt>
                <c:pt idx="46">
                  <c:v>395829.8549895218</c:v>
                </c:pt>
                <c:pt idx="47">
                  <c:v>566615.0452707085</c:v>
                </c:pt>
                <c:pt idx="48">
                  <c:v>570936.5515136567</c:v>
                </c:pt>
                <c:pt idx="49">
                  <c:v>638168.5584493017</c:v>
                </c:pt>
                <c:pt idx="50">
                  <c:v>837866.156400621</c:v>
                </c:pt>
                <c:pt idx="51">
                  <c:v>1.07513823908457E6</c:v>
                </c:pt>
                <c:pt idx="52">
                  <c:v>872029.91883848</c:v>
                </c:pt>
                <c:pt idx="53">
                  <c:v>840911.50471348</c:v>
                </c:pt>
                <c:pt idx="54">
                  <c:v>490064.009991405</c:v>
                </c:pt>
                <c:pt idx="55">
                  <c:v>532460.2524914037</c:v>
                </c:pt>
                <c:pt idx="56">
                  <c:v>167389.5321109036</c:v>
                </c:pt>
                <c:pt idx="57">
                  <c:v>147057.69812851</c:v>
                </c:pt>
                <c:pt idx="58">
                  <c:v>295420.1480728287</c:v>
                </c:pt>
                <c:pt idx="59">
                  <c:v>1.0905746826457E6</c:v>
                </c:pt>
                <c:pt idx="60">
                  <c:v>948481.9721823903</c:v>
                </c:pt>
                <c:pt idx="61">
                  <c:v>830361.4120635737</c:v>
                </c:pt>
                <c:pt idx="62">
                  <c:v>864369.2800672244</c:v>
                </c:pt>
                <c:pt idx="63">
                  <c:v>744127.0769550536</c:v>
                </c:pt>
                <c:pt idx="64">
                  <c:v>572197.0977734637</c:v>
                </c:pt>
                <c:pt idx="65">
                  <c:v>938216.4012837125</c:v>
                </c:pt>
                <c:pt idx="66">
                  <c:v>673474.5664976305</c:v>
                </c:pt>
                <c:pt idx="67">
                  <c:v>556314.5191952295</c:v>
                </c:pt>
                <c:pt idx="68">
                  <c:v>465285.8857296259</c:v>
                </c:pt>
                <c:pt idx="69">
                  <c:v>1.27238337729748E6</c:v>
                </c:pt>
                <c:pt idx="70">
                  <c:v>1.38260929393372E6</c:v>
                </c:pt>
                <c:pt idx="71">
                  <c:v>1.25412659675339E6</c:v>
                </c:pt>
                <c:pt idx="72">
                  <c:v>1.38937495107334E6</c:v>
                </c:pt>
                <c:pt idx="73">
                  <c:v>1.29349959453706E6</c:v>
                </c:pt>
                <c:pt idx="74">
                  <c:v>1.33616298486315E6</c:v>
                </c:pt>
                <c:pt idx="75">
                  <c:v>293546.3188137562</c:v>
                </c:pt>
                <c:pt idx="76">
                  <c:v>389746.373064096</c:v>
                </c:pt>
                <c:pt idx="77">
                  <c:v>609083.9121590699</c:v>
                </c:pt>
                <c:pt idx="78">
                  <c:v>726736.4671264337</c:v>
                </c:pt>
                <c:pt idx="79">
                  <c:v>750040.1797700967</c:v>
                </c:pt>
                <c:pt idx="80">
                  <c:v>977317.2561181651</c:v>
                </c:pt>
                <c:pt idx="81">
                  <c:v>738365.8162118814</c:v>
                </c:pt>
                <c:pt idx="82">
                  <c:v>555758.9328847074</c:v>
                </c:pt>
                <c:pt idx="83">
                  <c:v>847958.6152103833</c:v>
                </c:pt>
                <c:pt idx="84">
                  <c:v>641478.7098756323</c:v>
                </c:pt>
                <c:pt idx="85">
                  <c:v>1.41749740845271E6</c:v>
                </c:pt>
                <c:pt idx="86">
                  <c:v>412783.3910012031</c:v>
                </c:pt>
                <c:pt idx="87">
                  <c:v>866808.326853775</c:v>
                </c:pt>
                <c:pt idx="88">
                  <c:v>998068.7112074004</c:v>
                </c:pt>
                <c:pt idx="89">
                  <c:v>1.01235455220056E6</c:v>
                </c:pt>
                <c:pt idx="90">
                  <c:v>826914.518141523</c:v>
                </c:pt>
                <c:pt idx="91">
                  <c:v>1.19424827815705E6</c:v>
                </c:pt>
                <c:pt idx="92">
                  <c:v>1.21237177113298E6</c:v>
                </c:pt>
                <c:pt idx="93">
                  <c:v>1.37895584449721E6</c:v>
                </c:pt>
                <c:pt idx="94">
                  <c:v>1.43242381966496E6</c:v>
                </c:pt>
                <c:pt idx="95">
                  <c:v>1.26685848469951E6</c:v>
                </c:pt>
                <c:pt idx="96">
                  <c:v>968619.5498571604</c:v>
                </c:pt>
                <c:pt idx="97">
                  <c:v>921723.698753912</c:v>
                </c:pt>
                <c:pt idx="98">
                  <c:v>1.02687122294162E6</c:v>
                </c:pt>
                <c:pt idx="99">
                  <c:v>960654.4621204797</c:v>
                </c:pt>
                <c:pt idx="100">
                  <c:v>1.01869122478069E6</c:v>
                </c:pt>
                <c:pt idx="101">
                  <c:v>182142.6849446875</c:v>
                </c:pt>
                <c:pt idx="102">
                  <c:v>206139.7780112954</c:v>
                </c:pt>
                <c:pt idx="103">
                  <c:v>203449.9573239026</c:v>
                </c:pt>
                <c:pt idx="104">
                  <c:v>597653.4450891896</c:v>
                </c:pt>
                <c:pt idx="105">
                  <c:v>428585.5401811257</c:v>
                </c:pt>
                <c:pt idx="106">
                  <c:v>414246.0564621479</c:v>
                </c:pt>
                <c:pt idx="107">
                  <c:v>489227.1739719833</c:v>
                </c:pt>
                <c:pt idx="108">
                  <c:v>612966.3375375384</c:v>
                </c:pt>
                <c:pt idx="109">
                  <c:v>1.26553357057999E6</c:v>
                </c:pt>
                <c:pt idx="110">
                  <c:v>1.28420768855085E6</c:v>
                </c:pt>
                <c:pt idx="111">
                  <c:v>1.08714592458547E6</c:v>
                </c:pt>
                <c:pt idx="112">
                  <c:v>1.19912707900725E6</c:v>
                </c:pt>
                <c:pt idx="113">
                  <c:v>724081.7555260786</c:v>
                </c:pt>
                <c:pt idx="114">
                  <c:v>174521.6401034723</c:v>
                </c:pt>
                <c:pt idx="115">
                  <c:v>460175.536443763</c:v>
                </c:pt>
                <c:pt idx="116">
                  <c:v>1.02468028301249E6</c:v>
                </c:pt>
                <c:pt idx="117">
                  <c:v>860786.7869090422</c:v>
                </c:pt>
                <c:pt idx="118">
                  <c:v>1.09723715420021E6</c:v>
                </c:pt>
                <c:pt idx="119">
                  <c:v>654094.1038063092</c:v>
                </c:pt>
                <c:pt idx="120">
                  <c:v>746178.9973333656</c:v>
                </c:pt>
                <c:pt idx="121">
                  <c:v>874796.262544826</c:v>
                </c:pt>
                <c:pt idx="122">
                  <c:v>1.33654564229301E6</c:v>
                </c:pt>
                <c:pt idx="123">
                  <c:v>1.37769207449377E6</c:v>
                </c:pt>
                <c:pt idx="124">
                  <c:v>1.28452478247202E6</c:v>
                </c:pt>
                <c:pt idx="125">
                  <c:v>1.42940025661917E6</c:v>
                </c:pt>
                <c:pt idx="126">
                  <c:v>535577.5685189406</c:v>
                </c:pt>
                <c:pt idx="127">
                  <c:v>605019.668904797</c:v>
                </c:pt>
                <c:pt idx="128">
                  <c:v>135217.6881649195</c:v>
                </c:pt>
                <c:pt idx="129">
                  <c:v>493734.966632195</c:v>
                </c:pt>
                <c:pt idx="130">
                  <c:v>497882.1599940747</c:v>
                </c:pt>
                <c:pt idx="131">
                  <c:v>380177.1365665127</c:v>
                </c:pt>
                <c:pt idx="132">
                  <c:v>400444.7837850205</c:v>
                </c:pt>
                <c:pt idx="133">
                  <c:v>523341.4528218271</c:v>
                </c:pt>
                <c:pt idx="134">
                  <c:v>680961.6354903385</c:v>
                </c:pt>
                <c:pt idx="135">
                  <c:v>126730.5146095112</c:v>
                </c:pt>
                <c:pt idx="136">
                  <c:v>109988.2767458466</c:v>
                </c:pt>
                <c:pt idx="137">
                  <c:v>155661.641047727</c:v>
                </c:pt>
                <c:pt idx="138">
                  <c:v>167561.0756769308</c:v>
                </c:pt>
                <c:pt idx="139">
                  <c:v>122306.9432877669</c:v>
                </c:pt>
                <c:pt idx="140">
                  <c:v>282262.9928721419</c:v>
                </c:pt>
                <c:pt idx="141">
                  <c:v>1.01890715553771E6</c:v>
                </c:pt>
                <c:pt idx="142">
                  <c:v>1.15021288907234E6</c:v>
                </c:pt>
                <c:pt idx="143">
                  <c:v>1.08295855788985E6</c:v>
                </c:pt>
                <c:pt idx="144">
                  <c:v>124292.207434361</c:v>
                </c:pt>
                <c:pt idx="145">
                  <c:v>206771.5913854181</c:v>
                </c:pt>
                <c:pt idx="146">
                  <c:v>307623.2886011243</c:v>
                </c:pt>
                <c:pt idx="147">
                  <c:v>1.42613334865115E6</c:v>
                </c:pt>
                <c:pt idx="148">
                  <c:v>1.38972488718501E6</c:v>
                </c:pt>
                <c:pt idx="149">
                  <c:v>767725.2235179617</c:v>
                </c:pt>
                <c:pt idx="150">
                  <c:v>614688.0789320129</c:v>
                </c:pt>
                <c:pt idx="151">
                  <c:v>983385.340393762</c:v>
                </c:pt>
                <c:pt idx="152">
                  <c:v>973989.0772271757</c:v>
                </c:pt>
                <c:pt idx="153">
                  <c:v>951902.2798092004</c:v>
                </c:pt>
                <c:pt idx="154">
                  <c:v>40716.65497361882</c:v>
                </c:pt>
                <c:pt idx="155">
                  <c:v>851882.008587982</c:v>
                </c:pt>
                <c:pt idx="156">
                  <c:v>1.10137822558969E6</c:v>
                </c:pt>
                <c:pt idx="157">
                  <c:v>899438.1242867088</c:v>
                </c:pt>
                <c:pt idx="158">
                  <c:v>554782.8316944435</c:v>
                </c:pt>
                <c:pt idx="159">
                  <c:v>700234.872411224</c:v>
                </c:pt>
                <c:pt idx="160">
                  <c:v>771640.9035358863</c:v>
                </c:pt>
                <c:pt idx="161">
                  <c:v>977752.1691842173</c:v>
                </c:pt>
                <c:pt idx="162">
                  <c:v>1.25912075430413E6</c:v>
                </c:pt>
                <c:pt idx="163">
                  <c:v>329904.7025150504</c:v>
                </c:pt>
                <c:pt idx="164">
                  <c:v>183126.663619189</c:v>
                </c:pt>
                <c:pt idx="165">
                  <c:v>1.62251856038225E6</c:v>
                </c:pt>
                <c:pt idx="166">
                  <c:v>776552.1064732025</c:v>
                </c:pt>
                <c:pt idx="167">
                  <c:v>671083.2773044446</c:v>
                </c:pt>
                <c:pt idx="168">
                  <c:v>610615.9368377347</c:v>
                </c:pt>
                <c:pt idx="169">
                  <c:v>716284.2545277248</c:v>
                </c:pt>
                <c:pt idx="170">
                  <c:v>806202.4186893374</c:v>
                </c:pt>
                <c:pt idx="171">
                  <c:v>747312.0414439584</c:v>
                </c:pt>
                <c:pt idx="172">
                  <c:v>944232.258842558</c:v>
                </c:pt>
                <c:pt idx="173">
                  <c:v>965065.0577547543</c:v>
                </c:pt>
                <c:pt idx="174">
                  <c:v>941664.1247054983</c:v>
                </c:pt>
                <c:pt idx="175">
                  <c:v>900569.898713219</c:v>
                </c:pt>
                <c:pt idx="176">
                  <c:v>1.11972195082553E6</c:v>
                </c:pt>
                <c:pt idx="177">
                  <c:v>1.16226560177328E6</c:v>
                </c:pt>
                <c:pt idx="178">
                  <c:v>916005.7736713493</c:v>
                </c:pt>
                <c:pt idx="179">
                  <c:v>746452.773739179</c:v>
                </c:pt>
                <c:pt idx="180">
                  <c:v>721557.9097997835</c:v>
                </c:pt>
                <c:pt idx="181">
                  <c:v>699394.8940164988</c:v>
                </c:pt>
                <c:pt idx="182">
                  <c:v>736270.5067110093</c:v>
                </c:pt>
                <c:pt idx="183">
                  <c:v>940594.5389047238</c:v>
                </c:pt>
                <c:pt idx="184">
                  <c:v>725216.3213076365</c:v>
                </c:pt>
                <c:pt idx="185">
                  <c:v>1.13217707640708E6</c:v>
                </c:pt>
                <c:pt idx="186">
                  <c:v>469726.455279421</c:v>
                </c:pt>
                <c:pt idx="187">
                  <c:v>456398.7874808223</c:v>
                </c:pt>
                <c:pt idx="188">
                  <c:v>517408.1418553867</c:v>
                </c:pt>
                <c:pt idx="189">
                  <c:v>423735.9259853908</c:v>
                </c:pt>
                <c:pt idx="190">
                  <c:v>341800.5162827266</c:v>
                </c:pt>
                <c:pt idx="191">
                  <c:v>354398.3380169978</c:v>
                </c:pt>
                <c:pt idx="192">
                  <c:v>347866.7982952726</c:v>
                </c:pt>
                <c:pt idx="193">
                  <c:v>1.16806078894887E6</c:v>
                </c:pt>
                <c:pt idx="194">
                  <c:v>1.07435508326479E6</c:v>
                </c:pt>
                <c:pt idx="195">
                  <c:v>349614.2381371444</c:v>
                </c:pt>
                <c:pt idx="196">
                  <c:v>234785.3775979664</c:v>
                </c:pt>
                <c:pt idx="197">
                  <c:v>348894.5666733565</c:v>
                </c:pt>
                <c:pt idx="198">
                  <c:v>486681.2746342896</c:v>
                </c:pt>
                <c:pt idx="199">
                  <c:v>1.0132045887856E6</c:v>
                </c:pt>
                <c:pt idx="200">
                  <c:v>1.2687887031885E6</c:v>
                </c:pt>
                <c:pt idx="201">
                  <c:v>1.40841202753539E6</c:v>
                </c:pt>
                <c:pt idx="202">
                  <c:v>918120.7832125784</c:v>
                </c:pt>
                <c:pt idx="203">
                  <c:v>1.12353825863221E6</c:v>
                </c:pt>
                <c:pt idx="204">
                  <c:v>882686.2736107993</c:v>
                </c:pt>
                <c:pt idx="205">
                  <c:v>788156.0919578218</c:v>
                </c:pt>
                <c:pt idx="206">
                  <c:v>1.36714618505936E6</c:v>
                </c:pt>
                <c:pt idx="207">
                  <c:v>1.33363379036256E6</c:v>
                </c:pt>
                <c:pt idx="208">
                  <c:v>1.16467206471467E6</c:v>
                </c:pt>
                <c:pt idx="209">
                  <c:v>136977.4017558712</c:v>
                </c:pt>
                <c:pt idx="210">
                  <c:v>1.32396291154889E6</c:v>
                </c:pt>
                <c:pt idx="211">
                  <c:v>843206.3363272937</c:v>
                </c:pt>
                <c:pt idx="212">
                  <c:v>434282.0641429553</c:v>
                </c:pt>
                <c:pt idx="213">
                  <c:v>1.0524065239857E6</c:v>
                </c:pt>
                <c:pt idx="214">
                  <c:v>924309.9070854096</c:v>
                </c:pt>
                <c:pt idx="215">
                  <c:v>978941.6567878773</c:v>
                </c:pt>
                <c:pt idx="216">
                  <c:v>478364.1288106487</c:v>
                </c:pt>
                <c:pt idx="217">
                  <c:v>736007.8315193887</c:v>
                </c:pt>
                <c:pt idx="218">
                  <c:v>354389.0951421472</c:v>
                </c:pt>
                <c:pt idx="219">
                  <c:v>893428.0006701364</c:v>
                </c:pt>
                <c:pt idx="220">
                  <c:v>495151.8988769951</c:v>
                </c:pt>
                <c:pt idx="221">
                  <c:v>508622.5817361042</c:v>
                </c:pt>
                <c:pt idx="222">
                  <c:v>1.23898263969032E6</c:v>
                </c:pt>
                <c:pt idx="223">
                  <c:v>517211.525257178</c:v>
                </c:pt>
                <c:pt idx="224">
                  <c:v>167759.8721949901</c:v>
                </c:pt>
                <c:pt idx="225">
                  <c:v>234148.6454401934</c:v>
                </c:pt>
                <c:pt idx="226">
                  <c:v>918414.0295965892</c:v>
                </c:pt>
                <c:pt idx="227">
                  <c:v>1.01652530363945E6</c:v>
                </c:pt>
                <c:pt idx="228">
                  <c:v>626688.7343495638</c:v>
                </c:pt>
                <c:pt idx="229">
                  <c:v>517771.4053639053</c:v>
                </c:pt>
                <c:pt idx="230">
                  <c:v>140938.1871690321</c:v>
                </c:pt>
                <c:pt idx="231">
                  <c:v>370470.3702553081</c:v>
                </c:pt>
                <c:pt idx="232">
                  <c:v>213579.0131166454</c:v>
                </c:pt>
                <c:pt idx="233">
                  <c:v>79439.83693105236</c:v>
                </c:pt>
                <c:pt idx="234">
                  <c:v>82860.68761008212</c:v>
                </c:pt>
                <c:pt idx="235">
                  <c:v>1.42550162165814E6</c:v>
                </c:pt>
                <c:pt idx="236">
                  <c:v>1.77067648523381E6</c:v>
                </c:pt>
                <c:pt idx="237">
                  <c:v>918666.9968233873</c:v>
                </c:pt>
                <c:pt idx="238">
                  <c:v>777462.0370585971</c:v>
                </c:pt>
                <c:pt idx="239">
                  <c:v>671074.5008301485</c:v>
                </c:pt>
              </c:numCache>
            </c:numRef>
          </c:yVal>
          <c:smooth val="0"/>
        </c:ser>
        <c:dLbls>
          <c:showLegendKey val="0"/>
          <c:showVal val="0"/>
          <c:showCatName val="0"/>
          <c:showSerName val="0"/>
          <c:showPercent val="0"/>
          <c:showBubbleSize val="0"/>
        </c:dLbls>
        <c:axId val="-625003072"/>
        <c:axId val="-625001008"/>
      </c:scatterChart>
      <c:valAx>
        <c:axId val="-625003072"/>
        <c:scaling>
          <c:orientation val="minMax"/>
          <c:max val="2.0E6"/>
          <c:min val="0.0"/>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625001008"/>
        <c:crosses val="autoZero"/>
        <c:crossBetween val="midCat"/>
      </c:valAx>
      <c:valAx>
        <c:axId val="-625001008"/>
        <c:scaling>
          <c:orientation val="minMax"/>
          <c:max val="2.0E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62500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9/10/17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a:t>
            </a:fld>
            <a:endParaRPr lang="en-US"/>
          </a:p>
        </p:txBody>
      </p:sp>
    </p:spTree>
    <p:extLst>
      <p:ext uri="{BB962C8B-B14F-4D97-AF65-F5344CB8AC3E}">
        <p14:creationId xmlns:p14="http://schemas.microsoft.com/office/powerpoint/2010/main" val="10185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RGC_OCT</a:t>
            </a:r>
            <a:r>
              <a:rPr lang="ja-JP" altLang="en-US" dirty="0" smtClean="0"/>
              <a:t>の対応を、</a:t>
            </a:r>
            <a:r>
              <a:rPr lang="en-US" altLang="ja-JP" dirty="0" err="1" smtClean="0"/>
              <a:t>cpRNFL</a:t>
            </a:r>
            <a:r>
              <a:rPr lang="ja-JP" altLang="en-US" dirty="0" smtClean="0"/>
              <a:t>角度ごとに調べました。左図に９０度ごとに積算した</a:t>
            </a:r>
            <a:r>
              <a:rPr lang="en-US" altLang="ja-JP" dirty="0" smtClean="0"/>
              <a:t>RGC_OCT</a:t>
            </a:r>
            <a:r>
              <a:rPr lang="ja-JP" altLang="en-US" dirty="0" smtClean="0"/>
              <a:t>と</a:t>
            </a:r>
            <a:r>
              <a:rPr lang="en-US" altLang="ja-JP" dirty="0" smtClean="0"/>
              <a:t>RGC_HFA</a:t>
            </a:r>
            <a:r>
              <a:rPr lang="ja-JP" altLang="en-US" dirty="0" smtClean="0"/>
              <a:t>の散布図、右図に角度ごとの</a:t>
            </a:r>
            <a:r>
              <a:rPr lang="en-US" altLang="ja-JP" dirty="0" smtClean="0"/>
              <a:t>RGC_HFA</a:t>
            </a:r>
            <a:r>
              <a:rPr lang="ja-JP" altLang="en-US" dirty="0" smtClean="0"/>
              <a:t>と</a:t>
            </a:r>
            <a:r>
              <a:rPr lang="en-US" altLang="ja-JP" dirty="0" smtClean="0"/>
              <a:t>RGC_OCT</a:t>
            </a:r>
            <a:r>
              <a:rPr lang="ja-JP" altLang="en-US" dirty="0" smtClean="0"/>
              <a:t>との回帰直線の傾きを示します。</a:t>
            </a:r>
            <a:endParaRPr lang="en-US" dirty="0" smtClean="0"/>
          </a:p>
          <a:p>
            <a:r>
              <a:rPr lang="ja-JP" altLang="en-US" dirty="0" smtClean="0"/>
              <a:t>右図から、</a:t>
            </a:r>
            <a:r>
              <a:rPr lang="en-US" dirty="0"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を採用すると、回帰直線の傾きは１に近づき、最良の結果となりました。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1126107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Harwerth</a:t>
            </a:r>
            <a:r>
              <a:rPr lang="ja-JP" altLang="en-US" dirty="0" smtClean="0"/>
              <a:t>のモデルは、中心</a:t>
            </a:r>
            <a:r>
              <a:rPr lang="en-US" altLang="ja-JP" dirty="0" smtClean="0"/>
              <a:t>5°</a:t>
            </a:r>
            <a:r>
              <a:rPr lang="ja-JP" altLang="en-US" dirty="0" smtClean="0"/>
              <a:t>以内が発散しており、１，３</a:t>
            </a:r>
            <a:r>
              <a:rPr lang="en-US" altLang="ja-JP" dirty="0" smtClean="0"/>
              <a:t>°</a:t>
            </a:r>
            <a:r>
              <a:rPr lang="ja-JP" altLang="en-US" dirty="0" smtClean="0"/>
              <a:t>　に測定点をもつ</a:t>
            </a:r>
            <a:r>
              <a:rPr lang="en-US" altLang="ja-JP" dirty="0" smtClean="0"/>
              <a:t>10-2</a:t>
            </a:r>
            <a:r>
              <a:rPr lang="ja-JP" altLang="en-US" dirty="0" smtClean="0"/>
              <a:t>との対応が悪化したと考えました。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707265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766303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18</a:t>
            </a:fld>
            <a:endParaRPr lang="en-US"/>
          </a:p>
        </p:txBody>
      </p:sp>
    </p:spTree>
    <p:extLst>
      <p:ext uri="{BB962C8B-B14F-4D97-AF65-F5344CB8AC3E}">
        <p14:creationId xmlns:p14="http://schemas.microsoft.com/office/powerpoint/2010/main" val="1003288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Displacement</a:t>
            </a:r>
            <a:r>
              <a:rPr lang="en-US" baseline="0" dirty="0" smtClean="0"/>
              <a:t> test point</a:t>
            </a:r>
            <a:r>
              <a:rPr lang="ja-JP" altLang="en-US" baseline="0" dirty="0" smtClean="0"/>
              <a:t>を用いることで</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22</a:t>
            </a:fld>
            <a:endParaRPr lang="en-US"/>
          </a:p>
        </p:txBody>
      </p:sp>
    </p:spTree>
    <p:extLst>
      <p:ext uri="{BB962C8B-B14F-4D97-AF65-F5344CB8AC3E}">
        <p14:creationId xmlns:p14="http://schemas.microsoft.com/office/powerpoint/2010/main" val="956796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180°</a:t>
            </a:r>
            <a:r>
              <a:rPr lang="ja-JP" altLang="en-US" dirty="0" smtClean="0"/>
              <a:t>の方がより</a:t>
            </a:r>
            <a:r>
              <a:rPr lang="en-US" altLang="ja-JP" dirty="0" smtClean="0"/>
              <a:t>RGC_HFA</a:t>
            </a:r>
            <a:r>
              <a:rPr lang="ja-JP" altLang="en-US" dirty="0" smtClean="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23</a:t>
            </a:fld>
            <a:endParaRPr lang="en-US"/>
          </a:p>
        </p:txBody>
      </p:sp>
    </p:spTree>
    <p:extLst>
      <p:ext uri="{BB962C8B-B14F-4D97-AF65-F5344CB8AC3E}">
        <p14:creationId xmlns:p14="http://schemas.microsoft.com/office/powerpoint/2010/main" val="297546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cpRNFLT</a:t>
            </a:r>
            <a:r>
              <a:rPr lang="ja-JP" altLang="en-US" dirty="0" smtClean="0"/>
              <a:t>角度による積算</a:t>
            </a:r>
            <a:r>
              <a:rPr lang="en-US" altLang="ja-JP" dirty="0" smtClean="0"/>
              <a:t>RGC_OCT</a:t>
            </a:r>
            <a:r>
              <a:rPr lang="ja-JP" altLang="en-US" dirty="0" smtClean="0"/>
              <a:t>との回帰直線の傾きが１となる角度を算出すると２１３</a:t>
            </a:r>
            <a:r>
              <a:rPr lang="en-US" altLang="ja-JP" dirty="0" smtClean="0"/>
              <a:t>°</a:t>
            </a:r>
            <a:r>
              <a:rPr lang="ja-JP" altLang="en-US" dirty="0" smtClean="0"/>
              <a:t>が最良の角度でありました。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24</a:t>
            </a:fld>
            <a:endParaRPr lang="en-US"/>
          </a:p>
        </p:txBody>
      </p:sp>
    </p:spTree>
    <p:extLst>
      <p:ext uri="{BB962C8B-B14F-4D97-AF65-F5344CB8AC3E}">
        <p14:creationId xmlns:p14="http://schemas.microsoft.com/office/powerpoint/2010/main" val="151611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先の計算は、</a:t>
            </a:r>
            <a:r>
              <a:rPr lang="en-US" altLang="ja-JP" dirty="0" smtClean="0"/>
              <a:t>mean cpRNFLT</a:t>
            </a:r>
            <a:r>
              <a:rPr lang="ja-JP" altLang="en-US" dirty="0" smtClean="0"/>
              <a:t>に対する角度であるので、</a:t>
            </a:r>
            <a:r>
              <a:rPr lang="en-US" altLang="ja-JP" dirty="0" smtClean="0"/>
              <a:t>cpRNFLT</a:t>
            </a:r>
            <a:r>
              <a:rPr lang="ja-JP" altLang="en-US" dirty="0" smtClean="0"/>
              <a:t>を</a:t>
            </a:r>
            <a:r>
              <a:rPr lang="en-US" altLang="ja-JP" dirty="0" smtClean="0"/>
              <a:t>clock</a:t>
            </a:r>
            <a:r>
              <a:rPr lang="en-US" altLang="ja-JP" baseline="0" dirty="0" smtClean="0"/>
              <a:t> </a:t>
            </a:r>
            <a:r>
              <a:rPr lang="en-US" altLang="ja-JP" dirty="0" smtClean="0"/>
              <a:t>hour</a:t>
            </a:r>
            <a:r>
              <a:rPr lang="ja-JP" altLang="en-US" dirty="0" smtClean="0"/>
              <a:t>ごとに算出積算する方法で、</a:t>
            </a:r>
            <a:r>
              <a:rPr lang="en-US" altLang="ja-JP" dirty="0" smtClean="0"/>
              <a:t>RGC_HFA</a:t>
            </a:r>
            <a:r>
              <a:rPr lang="ja-JP" altLang="en-US" dirty="0" smtClean="0"/>
              <a:t>との対応を検討しました。</a:t>
            </a:r>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26</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39</a:t>
            </a:fld>
            <a:endParaRPr lang="en-US"/>
          </a:p>
        </p:txBody>
      </p:sp>
    </p:spTree>
    <p:extLst>
      <p:ext uri="{BB962C8B-B14F-4D97-AF65-F5344CB8AC3E}">
        <p14:creationId xmlns:p14="http://schemas.microsoft.com/office/powerpoint/2010/main" val="98937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これまでにも、多くの</a:t>
            </a:r>
            <a:r>
              <a:rPr lang="en-US" altLang="ja-JP" dirty="0" smtClean="0"/>
              <a:t>Structure-function</a:t>
            </a:r>
            <a:r>
              <a:rPr lang="ja-JP" altLang="en-US" baseline="0" dirty="0" smtClean="0"/>
              <a:t>の関係を解析した結果が報告されてきた。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a:t>
            </a:fld>
            <a:endParaRPr lang="en-US"/>
          </a:p>
        </p:txBody>
      </p:sp>
    </p:spTree>
    <p:extLst>
      <p:ext uri="{BB962C8B-B14F-4D97-AF65-F5344CB8AC3E}">
        <p14:creationId xmlns:p14="http://schemas.microsoft.com/office/powerpoint/2010/main" val="197588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ja-JP" altLang="en-US" sz="1050" b="0" i="0" u="none" strike="noStrike" cap="none" dirty="0" smtClean="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は、上記の公式で算出されます。変数は、年齢、視覚偏心度、検査点での網膜感度となります。測定点の守備網膜面積から、２</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間隔の測定点は、６</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の面積にに相当します。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は上記より求められ、変数は、平均</a:t>
            </a:r>
            <a:r>
              <a:rPr lang="en-US" altLang="ja-JP" dirty="0" smtClean="0"/>
              <a:t>TD</a:t>
            </a:r>
            <a:r>
              <a:rPr lang="ja-JP" altLang="en-US" dirty="0" smtClean="0"/>
              <a:t>、</a:t>
            </a:r>
            <a:r>
              <a:rPr lang="en-US" altLang="ja-JP" dirty="0" smtClean="0"/>
              <a:t>cpRNFLT</a:t>
            </a:r>
            <a:r>
              <a:rPr lang="ja-JP" altLang="en-US" dirty="0" smtClean="0"/>
              <a:t>、乳頭角度となります。本研究では</a:t>
            </a:r>
            <a:r>
              <a:rPr lang="en-US" altLang="ja-JP" dirty="0" smtClean="0"/>
              <a:t>Zhang</a:t>
            </a:r>
            <a:r>
              <a:rPr lang="ja-JP" altLang="en-US" dirty="0" smtClean="0"/>
              <a:t>らを参考に全周３６０</a:t>
            </a:r>
            <a:r>
              <a:rPr lang="en-US" altLang="ja-JP" dirty="0" smtClean="0"/>
              <a:t>°</a:t>
            </a:r>
            <a:r>
              <a:rPr lang="ja-JP" altLang="en-US" dirty="0" smtClean="0"/>
              <a:t>と半周１８０を採択しました。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9</a:t>
            </a:fld>
            <a:endParaRPr lang="en-US"/>
          </a:p>
        </p:txBody>
      </p:sp>
    </p:spTree>
    <p:extLst>
      <p:ext uri="{BB962C8B-B14F-4D97-AF65-F5344CB8AC3E}">
        <p14:creationId xmlns:p14="http://schemas.microsoft.com/office/powerpoint/2010/main" val="1204189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a:t>
            </a:r>
            <a:r>
              <a:rPr lang="ja-JP" altLang="en-US" dirty="0" smtClean="0"/>
              <a:t>＿</a:t>
            </a:r>
            <a:r>
              <a:rPr lang="en-US" altLang="ja-JP" dirty="0" smtClean="0"/>
              <a:t>HFA</a:t>
            </a:r>
            <a:r>
              <a:rPr lang="ja-JP" altLang="en-US" dirty="0" smtClean="0"/>
              <a:t>と</a:t>
            </a:r>
            <a:r>
              <a:rPr lang="en-US" altLang="ja-JP" dirty="0" smtClean="0"/>
              <a:t>RGC_OCT</a:t>
            </a:r>
            <a:r>
              <a:rPr lang="ja-JP" altLang="en-US" dirty="0" smtClean="0"/>
              <a:t>の関係を、３６０</a:t>
            </a:r>
            <a:r>
              <a:rPr lang="en-US" altLang="ja-JP" dirty="0" smtClean="0"/>
              <a:t>°</a:t>
            </a:r>
            <a:r>
              <a:rPr lang="ja-JP" altLang="en-US" dirty="0" smtClean="0"/>
              <a:t>と１８０</a:t>
            </a:r>
            <a:r>
              <a:rPr lang="en-US" altLang="ja-JP" dirty="0" smtClean="0"/>
              <a:t>°</a:t>
            </a:r>
            <a:r>
              <a:rPr lang="ja-JP" altLang="en-US" dirty="0" smtClean="0"/>
              <a:t>でしめす。青色が３６０</a:t>
            </a:r>
            <a:r>
              <a:rPr lang="en-US" altLang="ja-JP" dirty="0" smtClean="0"/>
              <a:t>°</a:t>
            </a:r>
            <a:r>
              <a:rPr lang="ja-JP" altLang="en-US" dirty="0" smtClean="0"/>
              <a:t>、赤色が１８０</a:t>
            </a:r>
            <a:r>
              <a:rPr lang="en-US" altLang="ja-JP" dirty="0" smtClean="0"/>
              <a:t>°</a:t>
            </a:r>
            <a:r>
              <a:rPr lang="ja-JP" altLang="en-US" dirty="0" smtClean="0"/>
              <a:t>である。３６０</a:t>
            </a:r>
            <a:r>
              <a:rPr lang="en-US" altLang="ja-JP" dirty="0" smtClean="0"/>
              <a:t>°</a:t>
            </a:r>
            <a:r>
              <a:rPr lang="ja-JP" altLang="en-US" dirty="0" smtClean="0"/>
              <a:t>の方が、傾き１に近くより良いモデルであることがわかる。</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8090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9/10/17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5"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tiff"/><Relationship Id="rId3" Type="http://schemas.openxmlformats.org/officeDocument/2006/relationships/image" Target="../media/image26.tiff"/></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tiff"/></Relationships>
</file>

<file path=ppt/slides/_rels/slide39.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 Id="rId3" Type="http://schemas.openxmlformats.org/officeDocument/2006/relationships/image" Target="../media/image4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）東京慈恵会医科大学附属病院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360 &amp; 180 degree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solidFill>
                  <a:srgbClr val="FF0100"/>
                </a:solidFill>
              </a:rPr>
              <a:t>360</a:t>
            </a:r>
            <a:r>
              <a:rPr lang="en-US" sz="2000" dirty="0" smtClean="0"/>
              <a:t> degree 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2051136"/>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spTree>
    <p:extLst>
      <p:ext uri="{BB962C8B-B14F-4D97-AF65-F5344CB8AC3E}">
        <p14:creationId xmlns:p14="http://schemas.microsoft.com/office/powerpoint/2010/main" val="1313004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7601" y="6421330"/>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1965" y="1996192"/>
            <a:ext cx="3722326" cy="1584991"/>
          </a:xfrm>
          <a:prstGeom prst="rect">
            <a:avLst/>
          </a:prstGeom>
        </p:spPr>
      </p:pic>
      <p:sp>
        <p:nvSpPr>
          <p:cNvPr id="16" name="Shape 210"/>
          <p:cNvSpPr/>
          <p:nvPr/>
        </p:nvSpPr>
        <p:spPr>
          <a:xfrm>
            <a:off x="5155561" y="3646220"/>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164335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pic>
        <p:nvPicPr>
          <p:cNvPr id="18" name="Picture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80123" y="2573737"/>
            <a:ext cx="4436077" cy="2965622"/>
          </a:xfrm>
          <a:prstGeom prst="rect">
            <a:avLst/>
          </a:prstGeom>
        </p:spPr>
      </p:pic>
      <p:sp>
        <p:nvSpPr>
          <p:cNvPr id="6" name="TextBox 5"/>
          <p:cNvSpPr txBox="1"/>
          <p:nvPr/>
        </p:nvSpPr>
        <p:spPr>
          <a:xfrm>
            <a:off x="4788771" y="1946708"/>
            <a:ext cx="733579" cy="369332"/>
          </a:xfrm>
          <a:prstGeom prst="rect">
            <a:avLst/>
          </a:prstGeom>
          <a:noFill/>
        </p:spPr>
        <p:txBody>
          <a:bodyPr wrap="square" rtlCol="0">
            <a:spAutoFit/>
          </a:bodyPr>
          <a:lstStyle/>
          <a:p>
            <a:pPr algn="ctr"/>
            <a:r>
              <a:rPr lang="en-US" smtClean="0"/>
              <a:t>24-2 </a:t>
            </a:r>
            <a:endParaRPr lang="en-US"/>
          </a:p>
        </p:txBody>
      </p:sp>
    </p:spTree>
    <p:extLst>
      <p:ext uri="{BB962C8B-B14F-4D97-AF65-F5344CB8AC3E}">
        <p14:creationId xmlns:p14="http://schemas.microsoft.com/office/powerpoint/2010/main" val="113188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smtClean="0"/>
              <a:t>What </a:t>
            </a:r>
            <a:r>
              <a:rPr lang="en-US" altLang="ja-JP" sz="4000" dirty="0"/>
              <a:t>i</a:t>
            </a:r>
            <a:r>
              <a:rPr lang="en-US" altLang="ja-JP" sz="4000" dirty="0" smtClean="0"/>
              <a:t>s affected</a:t>
            </a:r>
            <a:r>
              <a:rPr lang="en-US" sz="4000" dirty="0" smtClean="0"/>
              <a:t>?</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43381" y="305163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  IOVS. 2015</a:t>
            </a:r>
            <a:endParaRPr lang="en-US" dirty="0">
              <a:latin typeface="Calibri"/>
              <a:ea typeface="Calibri"/>
              <a:cs typeface="Calibri"/>
              <a:sym typeface="Calibri"/>
            </a:endParaRPr>
          </a:p>
        </p:txBody>
      </p:sp>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15720" y="1343462"/>
            <a:ext cx="8026400" cy="44802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0"/>
            <a:ext cx="9144000" cy="4214718"/>
          </a:xfrm>
          <a:prstGeom prst="rect">
            <a:avLst/>
          </a:prstGeom>
        </p:spPr>
      </p:pic>
    </p:spTree>
    <p:extLst>
      <p:ext uri="{BB962C8B-B14F-4D97-AF65-F5344CB8AC3E}">
        <p14:creationId xmlns:p14="http://schemas.microsoft.com/office/powerpoint/2010/main" val="1523357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46726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06944"/>
            <a:ext cx="9144000" cy="5651056"/>
          </a:xfrm>
          <a:prstGeom prst="rect">
            <a:avLst/>
          </a:prstGeom>
        </p:spPr>
      </p:pic>
      <p:sp>
        <p:nvSpPr>
          <p:cNvPr id="2" name="Title 1"/>
          <p:cNvSpPr>
            <a:spLocks noGrp="1"/>
          </p:cNvSpPr>
          <p:nvPr>
            <p:ph type="title"/>
          </p:nvPr>
        </p:nvSpPr>
        <p:spPr/>
        <p:txBody>
          <a:bodyPr>
            <a:normAutofit/>
          </a:bodyPr>
          <a:lstStyle/>
          <a:p>
            <a:r>
              <a:rPr lang="en-US" sz="3200" dirty="0" smtClean="0"/>
              <a:t>SO displaced test point </a:t>
            </a:r>
            <a:r>
              <a:rPr lang="en-US" sz="3200" dirty="0" smtClean="0">
                <a:solidFill>
                  <a:srgbClr val="FF0100"/>
                </a:solidFill>
              </a:rPr>
              <a:t>should </a:t>
            </a:r>
            <a:r>
              <a:rPr lang="en-US" sz="3200" smtClean="0">
                <a:solidFill>
                  <a:srgbClr val="FF0100"/>
                </a:solidFill>
              </a:rPr>
              <a:t>be corrected</a:t>
            </a:r>
            <a:endParaRPr lang="en-US" sz="3200" dirty="0">
              <a:solidFill>
                <a:srgbClr val="FF0100"/>
              </a:solidFill>
            </a:endParaRPr>
          </a:p>
        </p:txBody>
      </p:sp>
    </p:spTree>
    <p:extLst>
      <p:ext uri="{BB962C8B-B14F-4D97-AF65-F5344CB8AC3E}">
        <p14:creationId xmlns:p14="http://schemas.microsoft.com/office/powerpoint/2010/main" val="644596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Displaced test point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86" y="2456919"/>
            <a:ext cx="4100614" cy="3608818"/>
          </a:xfrm>
          <a:prstGeom prst="rect">
            <a:avLst/>
          </a:prstGeom>
        </p:spPr>
      </p:pic>
      <p:sp>
        <p:nvSpPr>
          <p:cNvPr id="4" name="TextBox 3"/>
          <p:cNvSpPr txBox="1"/>
          <p:nvPr/>
        </p:nvSpPr>
        <p:spPr>
          <a:xfrm>
            <a:off x="6966857" y="6351005"/>
            <a:ext cx="2043123" cy="369332"/>
          </a:xfrm>
          <a:prstGeom prst="rect">
            <a:avLst/>
          </a:prstGeom>
          <a:noFill/>
        </p:spPr>
        <p:txBody>
          <a:bodyPr wrap="none" rtlCol="0">
            <a:spAutoFit/>
          </a:bodyPr>
          <a:lstStyle/>
          <a:p>
            <a:r>
              <a:rPr lang="en-US" dirty="0" err="1" smtClean="0"/>
              <a:t>Trupin</a:t>
            </a:r>
            <a:r>
              <a:rPr lang="en-US" dirty="0" smtClean="0"/>
              <a:t> A. IOVS 2015</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258"/>
          <a:stretch/>
        </p:blipFill>
        <p:spPr>
          <a:xfrm>
            <a:off x="4985698" y="2481942"/>
            <a:ext cx="3846205" cy="3558773"/>
          </a:xfrm>
          <a:prstGeom prst="rect">
            <a:avLst/>
          </a:prstGeom>
        </p:spPr>
      </p:pic>
      <p:sp>
        <p:nvSpPr>
          <p:cNvPr id="6" name="TextBox 5"/>
          <p:cNvSpPr txBox="1"/>
          <p:nvPr/>
        </p:nvSpPr>
        <p:spPr>
          <a:xfrm>
            <a:off x="1773635" y="1903930"/>
            <a:ext cx="1496115" cy="369332"/>
          </a:xfrm>
          <a:prstGeom prst="rect">
            <a:avLst/>
          </a:prstGeom>
          <a:noFill/>
        </p:spPr>
        <p:txBody>
          <a:bodyPr wrap="none" rtlCol="0">
            <a:spAutoFit/>
          </a:bodyPr>
          <a:lstStyle/>
          <a:p>
            <a:pPr algn="ctr"/>
            <a:r>
              <a:rPr lang="en-US" dirty="0" err="1" smtClean="0"/>
              <a:t>Drasdo</a:t>
            </a:r>
            <a:r>
              <a:rPr lang="en-US" dirty="0" smtClean="0"/>
              <a:t> model</a:t>
            </a:r>
            <a:endParaRPr lang="en-US" dirty="0"/>
          </a:p>
        </p:txBody>
      </p:sp>
      <p:sp>
        <p:nvSpPr>
          <p:cNvPr id="7" name="TextBox 6"/>
          <p:cNvSpPr txBox="1"/>
          <p:nvPr/>
        </p:nvSpPr>
        <p:spPr>
          <a:xfrm>
            <a:off x="5768390" y="1903930"/>
            <a:ext cx="2396938" cy="369332"/>
          </a:xfrm>
          <a:prstGeom prst="rect">
            <a:avLst/>
          </a:prstGeom>
          <a:noFill/>
        </p:spPr>
        <p:txBody>
          <a:bodyPr wrap="none" rtlCol="0">
            <a:spAutoFit/>
          </a:bodyPr>
          <a:lstStyle/>
          <a:p>
            <a:pPr algn="ctr"/>
            <a:r>
              <a:rPr lang="en-US" dirty="0" err="1" smtClean="0"/>
              <a:t>Trupin</a:t>
            </a:r>
            <a:r>
              <a:rPr lang="en-US" dirty="0" smtClean="0"/>
              <a:t> individual model</a:t>
            </a:r>
            <a:endParaRPr lang="en-US" dirty="0"/>
          </a:p>
        </p:txBody>
      </p:sp>
    </p:spTree>
    <p:extLst>
      <p:ext uri="{BB962C8B-B14F-4D97-AF65-F5344CB8AC3E}">
        <p14:creationId xmlns:p14="http://schemas.microsoft.com/office/powerpoint/2010/main" val="234055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416320"/>
          </a:xfrm>
          <a:prstGeom prst="rect">
            <a:avLst/>
          </a:prstGeom>
        </p:spPr>
        <p:txBody>
          <a:bodyPr wrap="square">
            <a:spAutoFit/>
          </a:bodyPr>
          <a:lstStyle/>
          <a:p>
            <a:pPr>
              <a:lnSpc>
                <a:spcPct val="15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a:t>
            </a:r>
            <a:r>
              <a:rPr lang="ja-JP" altLang="ja-JP" sz="2400" kern="100" dirty="0" smtClean="0">
                <a:latin typeface="+mn-ea"/>
                <a:cs typeface="Century" panose="02040604050505020304" pitchFamily="18" charset="0"/>
              </a:rPr>
              <a:t>を</a:t>
            </a:r>
            <a:r>
              <a:rPr lang="ja-JP" altLang="en-US" sz="2400" kern="100" dirty="0" smtClean="0">
                <a:latin typeface="+mn-ea"/>
                <a:cs typeface="Century" panose="02040604050505020304" pitchFamily="18" charset="0"/>
              </a:rPr>
              <a:t>理解</a:t>
            </a:r>
            <a:r>
              <a:rPr lang="ja-JP" altLang="ja-JP" sz="2400" kern="100" dirty="0" smtClean="0">
                <a:latin typeface="+mn-ea"/>
                <a:cs typeface="Century" panose="02040604050505020304" pitchFamily="18" charset="0"/>
              </a:rPr>
              <a:t>すること重要</a:t>
            </a:r>
            <a:r>
              <a:rPr lang="ja-JP" altLang="ja-JP" sz="2400" kern="100" dirty="0">
                <a:latin typeface="+mn-ea"/>
                <a:cs typeface="Century" panose="02040604050505020304" pitchFamily="18" charset="0"/>
              </a:rPr>
              <a:t>である。</a:t>
            </a:r>
            <a:endParaRPr lang="ja-JP" altLang="en-US" sz="2400" dirty="0"/>
          </a:p>
          <a:p>
            <a:pPr>
              <a:lnSpc>
                <a:spcPct val="150000"/>
              </a:lnSpc>
            </a:pPr>
            <a:r>
              <a:rPr lang="ja-JP" altLang="en-US" sz="2400" kern="100" dirty="0" smtClean="0">
                <a:latin typeface="+mn-ea"/>
                <a:cs typeface="Century" panose="02040604050505020304" pitchFamily="18" charset="0"/>
              </a:rPr>
              <a:t>緑内障診療においても２</a:t>
            </a:r>
            <a:r>
              <a:rPr lang="en-US"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間隔で測定される</a:t>
            </a:r>
            <a:r>
              <a:rPr lang="en-US" altLang="ja-JP" sz="2400" kern="100" dirty="0" smtClean="0">
                <a:latin typeface="+mn-ea"/>
                <a:cs typeface="Century" panose="02040604050505020304" pitchFamily="18" charset="0"/>
              </a:rPr>
              <a:t>10-2</a:t>
            </a:r>
            <a:r>
              <a:rPr lang="ja-JP" altLang="en-US" sz="2400" kern="100" dirty="0" smtClean="0">
                <a:latin typeface="+mn-ea"/>
                <a:cs typeface="Century" panose="02040604050505020304" pitchFamily="18" charset="0"/>
              </a:rPr>
              <a:t>静的視野検査の重要性が再認識されている。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647700"/>
            <a:ext cx="8001000" cy="5549900"/>
          </a:xfrm>
          <a:prstGeom prst="rect">
            <a:avLst/>
          </a:prstGeom>
        </p:spPr>
      </p:pic>
      <p:sp>
        <p:nvSpPr>
          <p:cNvPr id="4" name="TextBox 3"/>
          <p:cNvSpPr txBox="1"/>
          <p:nvPr/>
        </p:nvSpPr>
        <p:spPr>
          <a:xfrm>
            <a:off x="6502400" y="6342743"/>
            <a:ext cx="2577437" cy="369332"/>
          </a:xfrm>
          <a:prstGeom prst="rect">
            <a:avLst/>
          </a:prstGeom>
          <a:noFill/>
        </p:spPr>
        <p:txBody>
          <a:bodyPr wrap="none" rtlCol="0">
            <a:spAutoFit/>
          </a:bodyPr>
          <a:lstStyle/>
          <a:p>
            <a:r>
              <a:rPr lang="en-US" dirty="0" err="1" smtClean="0"/>
              <a:t>Drasdo</a:t>
            </a:r>
            <a:r>
              <a:rPr lang="en-US" dirty="0" smtClean="0"/>
              <a:t> N. Vison Res 2007</a:t>
            </a:r>
            <a:endParaRPr lang="en-US" dirty="0"/>
          </a:p>
        </p:txBody>
      </p:sp>
    </p:spTree>
    <p:extLst>
      <p:ext uri="{BB962C8B-B14F-4D97-AF65-F5344CB8AC3E}">
        <p14:creationId xmlns:p14="http://schemas.microsoft.com/office/powerpoint/2010/main" val="757812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914399" y="1997839"/>
            <a:ext cx="7242629" cy="3970318"/>
          </a:xfrm>
          <a:prstGeom prst="rect">
            <a:avLst/>
          </a:prstGeom>
        </p:spPr>
        <p:txBody>
          <a:bodyPr wrap="square">
            <a:spAutoFit/>
          </a:bodyPr>
          <a:lstStyle/>
          <a:p>
            <a:r>
              <a:rPr lang="en-US" dirty="0">
                <a:solidFill>
                  <a:srgbClr val="737373"/>
                </a:solidFill>
                <a:latin typeface="Arial" charset="0"/>
              </a:rPr>
              <a:t>Lateral displacement at a location in the ganglion cell layer (GCL) is calculated using the coefficients </a:t>
            </a:r>
            <a:r>
              <a:rPr lang="en-US" i="1" dirty="0" err="1">
                <a:solidFill>
                  <a:srgbClr val="737373"/>
                </a:solidFill>
                <a:latin typeface="Arial" charset="0"/>
              </a:rPr>
              <a:t>a</a:t>
            </a:r>
            <a:r>
              <a:rPr lang="en-US" i="1" baseline="-25000" dirty="0" err="1">
                <a:solidFill>
                  <a:srgbClr val="737373"/>
                </a:solidFill>
                <a:latin typeface="Arial" charset="0"/>
              </a:rPr>
              <a:t>i</a:t>
            </a:r>
            <a:r>
              <a:rPr lang="en-US" i="1" dirty="0" err="1">
                <a:solidFill>
                  <a:srgbClr val="737373"/>
                </a:solidFill>
                <a:latin typeface="Arial" charset="0"/>
              </a:rPr>
              <a:t>b</a:t>
            </a:r>
            <a:r>
              <a:rPr lang="en-US" i="1" baseline="-25000" dirty="0" err="1">
                <a:solidFill>
                  <a:srgbClr val="737373"/>
                </a:solidFill>
                <a:latin typeface="Arial" charset="0"/>
              </a:rPr>
              <a:t>i</a:t>
            </a:r>
            <a:r>
              <a:rPr lang="en-US" dirty="0">
                <a:solidFill>
                  <a:srgbClr val="737373"/>
                </a:solidFill>
                <a:latin typeface="Arial" charset="0"/>
              </a:rPr>
              <a:t>, </a:t>
            </a:r>
            <a:r>
              <a:rPr lang="en-US" i="1" dirty="0">
                <a:solidFill>
                  <a:srgbClr val="737373"/>
                </a:solidFill>
                <a:latin typeface="Arial" charset="0"/>
              </a:rPr>
              <a:t>c</a:t>
            </a:r>
            <a:r>
              <a:rPr lang="en-US" i="1" baseline="-25000" dirty="0">
                <a:solidFill>
                  <a:srgbClr val="737373"/>
                </a:solidFill>
                <a:latin typeface="Arial" charset="0"/>
              </a:rPr>
              <a:t>i</a:t>
            </a:r>
            <a:r>
              <a:rPr lang="en-US" dirty="0">
                <a:solidFill>
                  <a:srgbClr val="737373"/>
                </a:solidFill>
                <a:latin typeface="Arial" charset="0"/>
              </a:rPr>
              <a:t>, and </a:t>
            </a:r>
            <a:r>
              <a:rPr lang="en-US" i="1" dirty="0">
                <a:solidFill>
                  <a:srgbClr val="737373"/>
                </a:solidFill>
                <a:latin typeface="Arial" charset="0"/>
              </a:rPr>
              <a:t>d</a:t>
            </a:r>
            <a:r>
              <a:rPr lang="en-US" i="1" baseline="-25000" dirty="0">
                <a:solidFill>
                  <a:srgbClr val="737373"/>
                </a:solidFill>
                <a:latin typeface="Arial" charset="0"/>
              </a:rPr>
              <a:t>i</a:t>
            </a:r>
            <a:r>
              <a:rPr lang="en-US" dirty="0">
                <a:solidFill>
                  <a:srgbClr val="737373"/>
                </a:solidFill>
                <a:latin typeface="Arial" charset="0"/>
              </a:rPr>
              <a:t> and a temporary variable </a:t>
            </a:r>
            <a:r>
              <a:rPr lang="en-US" i="1" dirty="0">
                <a:solidFill>
                  <a:srgbClr val="737373"/>
                </a:solidFill>
                <a:latin typeface="Arial" charset="0"/>
              </a:rPr>
              <a:t>T</a:t>
            </a:r>
            <a:r>
              <a:rPr lang="en-US" dirty="0">
                <a:solidFill>
                  <a:srgbClr val="737373"/>
                </a:solidFill>
                <a:latin typeface="Arial" charset="0"/>
              </a:rPr>
              <a:t> as follows</a:t>
            </a:r>
            <a:r>
              <a:rPr lang="en-US" dirty="0" smtClean="0">
                <a:solidFill>
                  <a:srgbClr val="737373"/>
                </a:solidFill>
                <a:latin typeface="Arial" charset="0"/>
              </a:rPr>
              <a:t>:</a:t>
            </a:r>
          </a:p>
          <a:p>
            <a:endParaRPr lang="en-US" dirty="0">
              <a:solidFill>
                <a:srgbClr val="737373"/>
              </a:solidFill>
              <a:latin typeface="Arial" charset="0"/>
            </a:endParaRPr>
          </a:p>
          <a:p>
            <a:endParaRPr lang="en-US" dirty="0" smtClean="0">
              <a:solidFill>
                <a:srgbClr val="737373"/>
              </a:solidFill>
              <a:latin typeface="Arial" charset="0"/>
            </a:endParaRPr>
          </a:p>
          <a:p>
            <a:r>
              <a:rPr lang="en-US" dirty="0" smtClean="0">
                <a:solidFill>
                  <a:srgbClr val="737373"/>
                </a:solidFill>
                <a:latin typeface="Arial" charset="0"/>
              </a:rPr>
              <a:t> </a:t>
            </a:r>
            <a:r>
              <a:rPr lang="en-US" dirty="0">
                <a:solidFill>
                  <a:srgbClr val="737373"/>
                </a:solidFill>
                <a:latin typeface="Arial" charset="0"/>
              </a:rPr>
              <a:t>for an eccentricity in the ganglion cell layer (</a:t>
            </a:r>
            <a:r>
              <a:rPr lang="en-US" i="1" dirty="0" err="1">
                <a:solidFill>
                  <a:srgbClr val="737373"/>
                </a:solidFill>
                <a:latin typeface="Arial" charset="0"/>
              </a:rPr>
              <a:t>ecc</a:t>
            </a:r>
            <a:r>
              <a:rPr lang="en-US" baseline="-25000" dirty="0" err="1">
                <a:solidFill>
                  <a:srgbClr val="737373"/>
                </a:solidFill>
                <a:latin typeface="Arial" charset="0"/>
              </a:rPr>
              <a:t>GCL</a:t>
            </a:r>
            <a:r>
              <a:rPr lang="en-US" dirty="0">
                <a:solidFill>
                  <a:srgbClr val="737373"/>
                </a:solidFill>
                <a:latin typeface="Arial" charset="0"/>
              </a:rPr>
              <a:t>) falling between </a:t>
            </a:r>
            <a:r>
              <a:rPr lang="en-US" i="1" dirty="0">
                <a:solidFill>
                  <a:srgbClr val="737373"/>
                </a:solidFill>
                <a:latin typeface="Arial" charset="0"/>
              </a:rPr>
              <a:t>x</a:t>
            </a:r>
            <a:r>
              <a:rPr lang="en-US" i="1" baseline="-25000" dirty="0">
                <a:solidFill>
                  <a:srgbClr val="737373"/>
                </a:solidFill>
                <a:latin typeface="Arial" charset="0"/>
              </a:rPr>
              <a:t>i</a:t>
            </a:r>
            <a:r>
              <a:rPr lang="en-US" dirty="0">
                <a:solidFill>
                  <a:srgbClr val="737373"/>
                </a:solidFill>
                <a:latin typeface="Arial" charset="0"/>
              </a:rPr>
              <a:t> and </a:t>
            </a:r>
            <a:r>
              <a:rPr lang="en-US" i="1" dirty="0">
                <a:solidFill>
                  <a:srgbClr val="737373"/>
                </a:solidFill>
                <a:latin typeface="Arial" charset="0"/>
              </a:rPr>
              <a:t>x</a:t>
            </a:r>
            <a:r>
              <a:rPr lang="en-US" i="1" baseline="-25000" dirty="0">
                <a:solidFill>
                  <a:srgbClr val="737373"/>
                </a:solidFill>
                <a:latin typeface="Arial" charset="0"/>
              </a:rPr>
              <a:t>i</a:t>
            </a:r>
            <a:r>
              <a:rPr lang="en-US" dirty="0">
                <a:solidFill>
                  <a:srgbClr val="737373"/>
                </a:solidFill>
                <a:latin typeface="Arial" charset="0"/>
              </a:rPr>
              <a:t> + 1</a:t>
            </a:r>
            <a:r>
              <a:rPr lang="en-US" dirty="0" smtClean="0">
                <a:solidFill>
                  <a:srgbClr val="737373"/>
                </a:solidFill>
                <a:latin typeface="Arial" charset="0"/>
              </a:rPr>
              <a:t>,</a:t>
            </a:r>
          </a:p>
          <a:p>
            <a:endParaRPr lang="en-US" dirty="0">
              <a:solidFill>
                <a:srgbClr val="737373"/>
              </a:solidFill>
              <a:latin typeface="Arial" charset="0"/>
            </a:endParaRPr>
          </a:p>
          <a:p>
            <a:r>
              <a:rPr lang="en-US" dirty="0">
                <a:solidFill>
                  <a:srgbClr val="737373"/>
                </a:solidFill>
                <a:latin typeface="Arial" charset="0"/>
              </a:rPr>
              <a:t> </a:t>
            </a:r>
            <a:r>
              <a:rPr lang="en-US" i="1" dirty="0">
                <a:solidFill>
                  <a:srgbClr val="737373"/>
                </a:solidFill>
                <a:latin typeface="Arial" charset="0"/>
              </a:rPr>
              <a:t>T</a:t>
            </a:r>
            <a:r>
              <a:rPr lang="en-US" dirty="0">
                <a:solidFill>
                  <a:srgbClr val="737373"/>
                </a:solidFill>
                <a:latin typeface="Arial" charset="0"/>
              </a:rPr>
              <a:t> = </a:t>
            </a:r>
            <a:r>
              <a:rPr lang="en-US" i="1" dirty="0" err="1">
                <a:solidFill>
                  <a:srgbClr val="737373"/>
                </a:solidFill>
                <a:latin typeface="Arial" charset="0"/>
              </a:rPr>
              <a:t>ecc</a:t>
            </a:r>
            <a:r>
              <a:rPr lang="en-US" baseline="-25000" dirty="0" err="1">
                <a:solidFill>
                  <a:srgbClr val="737373"/>
                </a:solidFill>
                <a:latin typeface="Arial" charset="0"/>
              </a:rPr>
              <a:t>GCL</a:t>
            </a:r>
            <a:r>
              <a:rPr lang="en-US" dirty="0">
                <a:solidFill>
                  <a:srgbClr val="737373"/>
                </a:solidFill>
                <a:latin typeface="Arial" charset="0"/>
              </a:rPr>
              <a:t>− x</a:t>
            </a:r>
            <a:r>
              <a:rPr lang="en-US" baseline="-25000" dirty="0">
                <a:solidFill>
                  <a:srgbClr val="737373"/>
                </a:solidFill>
                <a:latin typeface="Arial" charset="0"/>
              </a:rPr>
              <a:t>i</a:t>
            </a:r>
            <a:r>
              <a:rPr lang="en-US" dirty="0">
                <a:solidFill>
                  <a:srgbClr val="737373"/>
                </a:solidFill>
                <a:latin typeface="Arial" charset="0"/>
              </a:rPr>
              <a:t> </a:t>
            </a:r>
            <a:endParaRPr lang="en-US" dirty="0" smtClean="0">
              <a:solidFill>
                <a:srgbClr val="737373"/>
              </a:solidFill>
              <a:latin typeface="Arial" charset="0"/>
            </a:endParaRPr>
          </a:p>
          <a:p>
            <a:endParaRPr lang="en-US" dirty="0">
              <a:solidFill>
                <a:srgbClr val="737373"/>
              </a:solidFill>
              <a:latin typeface="Arial" charset="0"/>
            </a:endParaRPr>
          </a:p>
          <a:p>
            <a:r>
              <a:rPr lang="en-US" dirty="0" smtClean="0">
                <a:solidFill>
                  <a:srgbClr val="737373"/>
                </a:solidFill>
                <a:latin typeface="Arial" charset="0"/>
              </a:rPr>
              <a:t>Displacement </a:t>
            </a:r>
            <a:r>
              <a:rPr lang="en-US" dirty="0">
                <a:solidFill>
                  <a:srgbClr val="737373"/>
                </a:solidFill>
                <a:latin typeface="Arial" charset="0"/>
              </a:rPr>
              <a:t>= ((</a:t>
            </a:r>
            <a:r>
              <a:rPr lang="en-US" dirty="0" err="1">
                <a:solidFill>
                  <a:srgbClr val="737373"/>
                </a:solidFill>
                <a:latin typeface="Arial" charset="0"/>
              </a:rPr>
              <a:t>a</a:t>
            </a:r>
            <a:r>
              <a:rPr lang="en-US" baseline="-25000" dirty="0" err="1">
                <a:solidFill>
                  <a:srgbClr val="737373"/>
                </a:solidFill>
                <a:latin typeface="Arial" charset="0"/>
              </a:rPr>
              <a:t>i</a:t>
            </a:r>
            <a:r>
              <a:rPr lang="en-US" dirty="0">
                <a:solidFill>
                  <a:srgbClr val="737373"/>
                </a:solidFill>
                <a:latin typeface="Arial" charset="0"/>
              </a:rPr>
              <a:t>/6 ·</a:t>
            </a:r>
            <a:r>
              <a:rPr lang="en-US" i="1" dirty="0">
                <a:solidFill>
                  <a:srgbClr val="737373"/>
                </a:solidFill>
                <a:latin typeface="Arial" charset="0"/>
              </a:rPr>
              <a:t>T</a:t>
            </a:r>
            <a:r>
              <a:rPr lang="en-US" dirty="0">
                <a:solidFill>
                  <a:srgbClr val="737373"/>
                </a:solidFill>
                <a:latin typeface="Arial" charset="0"/>
              </a:rPr>
              <a:t> + </a:t>
            </a:r>
            <a:r>
              <a:rPr lang="en-US" i="1" dirty="0">
                <a:solidFill>
                  <a:srgbClr val="737373"/>
                </a:solidFill>
                <a:latin typeface="Arial" charset="0"/>
              </a:rPr>
              <a:t>b</a:t>
            </a:r>
            <a:r>
              <a:rPr lang="en-US" i="1" baseline="-25000" dirty="0">
                <a:solidFill>
                  <a:srgbClr val="737373"/>
                </a:solidFill>
                <a:latin typeface="Arial" charset="0"/>
              </a:rPr>
              <a:t>i</a:t>
            </a:r>
            <a:r>
              <a:rPr lang="en-US" dirty="0">
                <a:solidFill>
                  <a:srgbClr val="737373"/>
                </a:solidFill>
                <a:latin typeface="Arial" charset="0"/>
              </a:rPr>
              <a:t>/2) ·</a:t>
            </a:r>
            <a:r>
              <a:rPr lang="en-US" i="1" dirty="0">
                <a:solidFill>
                  <a:srgbClr val="737373"/>
                </a:solidFill>
                <a:latin typeface="Arial" charset="0"/>
              </a:rPr>
              <a:t>T</a:t>
            </a:r>
            <a:r>
              <a:rPr lang="en-US" dirty="0">
                <a:solidFill>
                  <a:srgbClr val="737373"/>
                </a:solidFill>
                <a:latin typeface="Arial" charset="0"/>
              </a:rPr>
              <a:t>+ </a:t>
            </a:r>
            <a:r>
              <a:rPr lang="en-US" i="1" dirty="0">
                <a:solidFill>
                  <a:srgbClr val="737373"/>
                </a:solidFill>
                <a:latin typeface="Arial" charset="0"/>
              </a:rPr>
              <a:t>c</a:t>
            </a:r>
            <a:r>
              <a:rPr lang="en-US" i="1" baseline="-25000" dirty="0">
                <a:solidFill>
                  <a:srgbClr val="737373"/>
                </a:solidFill>
                <a:latin typeface="Arial" charset="0"/>
              </a:rPr>
              <a:t>i</a:t>
            </a:r>
            <a:r>
              <a:rPr lang="en-US" dirty="0">
                <a:solidFill>
                  <a:srgbClr val="737373"/>
                </a:solidFill>
                <a:latin typeface="Arial" charset="0"/>
              </a:rPr>
              <a:t>) ·</a:t>
            </a:r>
            <a:r>
              <a:rPr lang="en-US" i="1" dirty="0">
                <a:solidFill>
                  <a:srgbClr val="737373"/>
                </a:solidFill>
                <a:latin typeface="Arial" charset="0"/>
              </a:rPr>
              <a:t>T</a:t>
            </a:r>
            <a:r>
              <a:rPr lang="en-US" dirty="0">
                <a:solidFill>
                  <a:srgbClr val="737373"/>
                </a:solidFill>
                <a:latin typeface="Arial" charset="0"/>
              </a:rPr>
              <a:t> + </a:t>
            </a:r>
            <a:r>
              <a:rPr lang="en-US" i="1" dirty="0">
                <a:solidFill>
                  <a:srgbClr val="737373"/>
                </a:solidFill>
                <a:latin typeface="Arial" charset="0"/>
              </a:rPr>
              <a:t>d</a:t>
            </a:r>
            <a:r>
              <a:rPr lang="en-US" i="1" baseline="-25000" dirty="0">
                <a:solidFill>
                  <a:srgbClr val="737373"/>
                </a:solidFill>
                <a:latin typeface="Arial" charset="0"/>
              </a:rPr>
              <a:t>i</a:t>
            </a:r>
            <a:r>
              <a:rPr lang="en-US" dirty="0">
                <a:solidFill>
                  <a:srgbClr val="737373"/>
                </a:solidFill>
                <a:latin typeface="Arial" charset="0"/>
              </a:rPr>
              <a:t> </a:t>
            </a:r>
            <a:endParaRPr lang="en-US" dirty="0" smtClean="0">
              <a:solidFill>
                <a:srgbClr val="737373"/>
              </a:solidFill>
              <a:latin typeface="Arial" charset="0"/>
            </a:endParaRPr>
          </a:p>
          <a:p>
            <a:endParaRPr lang="en-US" dirty="0">
              <a:solidFill>
                <a:srgbClr val="737373"/>
              </a:solidFill>
              <a:latin typeface="Arial" charset="0"/>
            </a:endParaRPr>
          </a:p>
          <a:p>
            <a:r>
              <a:rPr lang="en-US" dirty="0" smtClean="0">
                <a:solidFill>
                  <a:srgbClr val="737373"/>
                </a:solidFill>
                <a:latin typeface="Arial" charset="0"/>
              </a:rPr>
              <a:t>Eccentricity </a:t>
            </a:r>
            <a:r>
              <a:rPr lang="en-US" dirty="0">
                <a:solidFill>
                  <a:srgbClr val="737373"/>
                </a:solidFill>
                <a:latin typeface="Arial" charset="0"/>
              </a:rPr>
              <a:t>in the layer of inner segments (</a:t>
            </a:r>
            <a:r>
              <a:rPr lang="en-US" i="1" dirty="0" err="1">
                <a:solidFill>
                  <a:srgbClr val="737373"/>
                </a:solidFill>
                <a:latin typeface="Arial" charset="0"/>
              </a:rPr>
              <a:t>ecc</a:t>
            </a:r>
            <a:r>
              <a:rPr lang="en-US" baseline="-25000" dirty="0" err="1">
                <a:solidFill>
                  <a:srgbClr val="737373"/>
                </a:solidFill>
                <a:latin typeface="Arial" charset="0"/>
              </a:rPr>
              <a:t>IS</a:t>
            </a:r>
            <a:r>
              <a:rPr lang="en-US" dirty="0">
                <a:solidFill>
                  <a:srgbClr val="737373"/>
                </a:solidFill>
                <a:latin typeface="Arial" charset="0"/>
              </a:rPr>
              <a:t>) = </a:t>
            </a:r>
            <a:r>
              <a:rPr lang="en-US" i="1" dirty="0" err="1">
                <a:solidFill>
                  <a:srgbClr val="737373"/>
                </a:solidFill>
                <a:latin typeface="Arial" charset="0"/>
              </a:rPr>
              <a:t>ecc</a:t>
            </a:r>
            <a:r>
              <a:rPr lang="en-US" baseline="-25000" dirty="0" err="1">
                <a:solidFill>
                  <a:srgbClr val="737373"/>
                </a:solidFill>
                <a:latin typeface="Arial" charset="0"/>
              </a:rPr>
              <a:t>GCL</a:t>
            </a:r>
            <a:r>
              <a:rPr lang="en-US" dirty="0">
                <a:solidFill>
                  <a:srgbClr val="737373"/>
                </a:solidFill>
                <a:latin typeface="Arial" charset="0"/>
              </a:rPr>
              <a:t> − displacement.</a:t>
            </a:r>
            <a:endParaRPr lang="en-US" dirty="0"/>
          </a:p>
        </p:txBody>
      </p:sp>
    </p:spTree>
    <p:extLst>
      <p:ext uri="{BB962C8B-B14F-4D97-AF65-F5344CB8AC3E}">
        <p14:creationId xmlns:p14="http://schemas.microsoft.com/office/powerpoint/2010/main" val="442380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a:t>
            </a:r>
            <a:r>
              <a:rPr lang="en-US" altLang="ja-JP" dirty="0" smtClean="0"/>
              <a:t>_OCT decreased by DTP</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248" y="1702142"/>
            <a:ext cx="5379505" cy="4034629"/>
          </a:xfrm>
          <a:prstGeom prst="rect">
            <a:avLst/>
          </a:prstGeom>
        </p:spPr>
      </p:pic>
      <p:sp>
        <p:nvSpPr>
          <p:cNvPr id="4" name="TextBox 3"/>
          <p:cNvSpPr txBox="1"/>
          <p:nvPr/>
        </p:nvSpPr>
        <p:spPr>
          <a:xfrm>
            <a:off x="4428137" y="2224216"/>
            <a:ext cx="287726" cy="369332"/>
          </a:xfrm>
          <a:prstGeom prst="rect">
            <a:avLst/>
          </a:prstGeom>
          <a:noFill/>
        </p:spPr>
        <p:txBody>
          <a:bodyPr wrap="square" rtlCol="0">
            <a:spAutoFit/>
          </a:bodyPr>
          <a:lstStyle/>
          <a:p>
            <a:r>
              <a:rPr lang="en-US" smtClean="0"/>
              <a:t>*</a:t>
            </a:r>
            <a:endParaRPr lang="en-US"/>
          </a:p>
        </p:txBody>
      </p:sp>
      <p:sp>
        <p:nvSpPr>
          <p:cNvPr id="5" name="TextBox 4"/>
          <p:cNvSpPr txBox="1"/>
          <p:nvPr/>
        </p:nvSpPr>
        <p:spPr>
          <a:xfrm>
            <a:off x="6409336" y="6256638"/>
            <a:ext cx="2438102" cy="369332"/>
          </a:xfrm>
          <a:prstGeom prst="rect">
            <a:avLst/>
          </a:prstGeom>
          <a:noFill/>
        </p:spPr>
        <p:txBody>
          <a:bodyPr wrap="square" rtlCol="0">
            <a:spAutoFit/>
          </a:bodyPr>
          <a:lstStyle/>
          <a:p>
            <a:r>
              <a:rPr lang="en-US" dirty="0" smtClean="0"/>
              <a:t>* Paired t-test p&lt;0.0001 </a:t>
            </a:r>
            <a:endParaRPr lang="en-US" dirty="0"/>
          </a:p>
        </p:txBody>
      </p:sp>
    </p:spTree>
    <p:extLst>
      <p:ext uri="{BB962C8B-B14F-4D97-AF65-F5344CB8AC3E}">
        <p14:creationId xmlns:p14="http://schemas.microsoft.com/office/powerpoint/2010/main" val="1001475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4" y="1397973"/>
            <a:ext cx="5416072" cy="4062054"/>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_HFA</a:t>
            </a:r>
            <a:r>
              <a:rPr lang="en-US" dirty="0" smtClean="0"/>
              <a:t> vs. 360 or 180 degree</a:t>
            </a:r>
            <a:endParaRPr lang="en-US" dirty="0"/>
          </a:p>
        </p:txBody>
      </p:sp>
      <p:sp>
        <p:nvSpPr>
          <p:cNvPr id="16" name="TextBox 15"/>
          <p:cNvSpPr txBox="1"/>
          <p:nvPr/>
        </p:nvSpPr>
        <p:spPr>
          <a:xfrm>
            <a:off x="2978730" y="5865744"/>
            <a:ext cx="3329501" cy="400110"/>
          </a:xfrm>
          <a:prstGeom prst="rect">
            <a:avLst/>
          </a:prstGeom>
          <a:noFill/>
        </p:spPr>
        <p:txBody>
          <a:bodyPr wrap="none" rtlCol="0">
            <a:spAutoFit/>
          </a:bodyPr>
          <a:lstStyle/>
          <a:p>
            <a:pPr algn="ctr"/>
            <a:r>
              <a:rPr lang="en-US" sz="2000" dirty="0" smtClean="0"/>
              <a:t>In b</a:t>
            </a:r>
            <a:r>
              <a:rPr lang="en-US" sz="2000" dirty="0" smtClean="0"/>
              <a:t>etween 180 &amp; 360 degree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289 </a:t>
            </a:r>
            <a:r>
              <a:rPr lang="en-US" dirty="0" smtClean="0"/>
              <a:t>degree is best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988" y="1769347"/>
            <a:ext cx="4425741" cy="33193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12" y="1769347"/>
            <a:ext cx="4425741" cy="3319306"/>
          </a:xfrm>
          <a:prstGeom prst="rect">
            <a:avLst/>
          </a:prstGeom>
        </p:spPr>
      </p:pic>
    </p:spTree>
    <p:extLst>
      <p:ext uri="{BB962C8B-B14F-4D97-AF65-F5344CB8AC3E}">
        <p14:creationId xmlns:p14="http://schemas.microsoft.com/office/powerpoint/2010/main" val="13911229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RNFLT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2211859"/>
            <a:ext cx="5135844" cy="3035212"/>
          </a:xfrm>
          <a:prstGeom prst="rect">
            <a:avLst/>
          </a:prstGeom>
        </p:spPr>
      </p:pic>
      <p:sp>
        <p:nvSpPr>
          <p:cNvPr id="4" name="Rectangle 3"/>
          <p:cNvSpPr/>
          <p:nvPr/>
        </p:nvSpPr>
        <p:spPr>
          <a:xfrm>
            <a:off x="5719601" y="648418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r="-502"/>
          <a:stretch/>
        </p:blipFill>
        <p:spPr>
          <a:xfrm>
            <a:off x="5288692" y="2397479"/>
            <a:ext cx="3855308" cy="2663972"/>
          </a:xfrm>
          <a:prstGeom prst="rect">
            <a:avLst/>
          </a:prstGeom>
        </p:spPr>
      </p:pic>
    </p:spTree>
    <p:extLst>
      <p:ext uri="{BB962C8B-B14F-4D97-AF65-F5344CB8AC3E}">
        <p14:creationId xmlns:p14="http://schemas.microsoft.com/office/powerpoint/2010/main" val="1053859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smtClean="0"/>
              <a:t>cpRNFLT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690689"/>
            <a:ext cx="6320125" cy="4740093"/>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cpRNFLT Clock hour</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0339" y="1455254"/>
            <a:ext cx="5263322" cy="3947491"/>
          </a:xfrm>
          <a:prstGeom prst="rect">
            <a:avLst/>
          </a:prstGeom>
        </p:spPr>
      </p:pic>
      <p:sp>
        <p:nvSpPr>
          <p:cNvPr id="5" name="TextBox 4"/>
          <p:cNvSpPr txBox="1"/>
          <p:nvPr/>
        </p:nvSpPr>
        <p:spPr>
          <a:xfrm>
            <a:off x="2787245" y="5982356"/>
            <a:ext cx="36425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mtClean="0"/>
              <a:t>199 degree,  Clock </a:t>
            </a:r>
            <a:r>
              <a:rPr lang="en-US" altLang="ja-JP" dirty="0" smtClean="0"/>
              <a:t>hour; 6-12 o'clock</a:t>
            </a:r>
            <a:endParaRPr lang="en-US" dirty="0"/>
          </a:p>
        </p:txBody>
      </p:sp>
    </p:spTree>
    <p:extLst>
      <p:ext uri="{BB962C8B-B14F-4D97-AF65-F5344CB8AC3E}">
        <p14:creationId xmlns:p14="http://schemas.microsoft.com/office/powerpoint/2010/main" val="1893829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HFA24-2 test point and cpRNFLT</a:t>
            </a:r>
            <a:endParaRPr lang="en-US" dirty="0"/>
          </a:p>
        </p:txBody>
      </p:sp>
      <p:pic>
        <p:nvPicPr>
          <p:cNvPr id="3" name="Picture 2"/>
          <p:cNvPicPr>
            <a:picLocks noChangeAspect="1"/>
          </p:cNvPicPr>
          <p:nvPr/>
        </p:nvPicPr>
        <p:blipFill rotWithShape="1">
          <a:blip r:embed="rId2"/>
          <a:srcRect b="26847"/>
          <a:stretch/>
        </p:blipFill>
        <p:spPr>
          <a:xfrm>
            <a:off x="1877698" y="1995832"/>
            <a:ext cx="5388604" cy="4673019"/>
          </a:xfrm>
          <a:prstGeom prst="rect">
            <a:avLst/>
          </a:prstGeom>
        </p:spPr>
      </p:pic>
      <p:sp>
        <p:nvSpPr>
          <p:cNvPr id="4" name="Rectangle 3"/>
          <p:cNvSpPr/>
          <p:nvPr/>
        </p:nvSpPr>
        <p:spPr>
          <a:xfrm>
            <a:off x="7158777" y="6484185"/>
            <a:ext cx="1985223" cy="369332"/>
          </a:xfrm>
          <a:prstGeom prst="rect">
            <a:avLst/>
          </a:prstGeom>
        </p:spPr>
        <p:txBody>
          <a:bodyPr wrap="none">
            <a:spAutoFit/>
          </a:bodyPr>
          <a:lstStyle/>
          <a:p>
            <a:r>
              <a:rPr lang="en-US" dirty="0" smtClean="0"/>
              <a:t>Raza AS. IOVS 2015</a:t>
            </a:r>
            <a:endParaRPr lang="en-US" dirty="0"/>
          </a:p>
        </p:txBody>
      </p:sp>
    </p:spTree>
    <p:extLst>
      <p:ext uri="{BB962C8B-B14F-4D97-AF65-F5344CB8AC3E}">
        <p14:creationId xmlns:p14="http://schemas.microsoft.com/office/powerpoint/2010/main" val="423706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515104"/>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sp>
        <p:nvSpPr>
          <p:cNvPr id="7" name="テキスト ボックス 3"/>
          <p:cNvSpPr txBox="1"/>
          <p:nvPr/>
        </p:nvSpPr>
        <p:spPr>
          <a:xfrm>
            <a:off x="628650" y="4335666"/>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solidFill>
                  <a:srgbClr val="FF0100"/>
                </a:solidFill>
              </a:rPr>
              <a:t>3</a:t>
            </a:r>
            <a:r>
              <a:rPr kumimoji="1" lang="ja-JP" altLang="en-US" sz="2400" dirty="0" smtClean="0"/>
              <a:t>ヶ月以内に行っていた</a:t>
            </a:r>
            <a:r>
              <a:rPr kumimoji="1" lang="en-US" altLang="ja-JP" sz="2400" dirty="0" smtClean="0">
                <a:solidFill>
                  <a:srgbClr val="FF0100"/>
                </a:solidFill>
              </a:rPr>
              <a:t>XX</a:t>
            </a:r>
            <a:r>
              <a:rPr kumimoji="1" lang="ja-JP" altLang="en-US" sz="2400" dirty="0" smtClean="0"/>
              <a:t>例</a:t>
            </a:r>
            <a:r>
              <a:rPr kumimoji="1" lang="en-US" altLang="ja-JP" sz="2400" dirty="0" smtClean="0">
                <a:solidFill>
                  <a:srgbClr val="FF0100"/>
                </a:solidFill>
              </a:rPr>
              <a:t>86</a:t>
            </a:r>
            <a:r>
              <a:rPr kumimoji="1" lang="ja-JP" altLang="en-US" sz="2400" dirty="0" smtClean="0"/>
              <a:t>データセットについて検討を行った</a:t>
            </a:r>
            <a:endParaRPr kumimoji="1" lang="ja-JP" altLang="en-US" sz="2400" dirty="0"/>
          </a:p>
        </p:txBody>
      </p:sp>
      <p:sp>
        <p:nvSpPr>
          <p:cNvPr id="8" name="テキスト ボックス 4"/>
          <p:cNvSpPr txBox="1"/>
          <p:nvPr/>
        </p:nvSpPr>
        <p:spPr>
          <a:xfrm>
            <a:off x="4369910" y="5484141"/>
            <a:ext cx="4633448"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 sheet = 30&amp;10_3m</a:t>
            </a:r>
            <a:r>
              <a:rPr kumimoji="1" lang="ja-JP" altLang="en-US" dirty="0" smtClean="0">
                <a:solidFill>
                  <a:srgbClr val="FF0000"/>
                </a:solidFill>
              </a:rPr>
              <a:t>です</a:t>
            </a:r>
            <a:endParaRPr kumimoji="1" lang="ja-JP" altLang="en-US" dirty="0">
              <a:solidFill>
                <a:srgbClr val="FF0000"/>
              </a:solidFill>
            </a:endParaRPr>
          </a:p>
        </p:txBody>
      </p:sp>
    </p:spTree>
    <p:extLst>
      <p:ext uri="{BB962C8B-B14F-4D97-AF65-F5344CB8AC3E}">
        <p14:creationId xmlns:p14="http://schemas.microsoft.com/office/powerpoint/2010/main" val="2093708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Structure-Function models</a:t>
            </a:r>
            <a:br>
              <a:rPr lang="en-US" altLang="ja-JP" dirty="0" smtClean="0"/>
            </a:br>
            <a:r>
              <a:rPr lang="en-US" altLang="ja-JP" dirty="0" smtClean="0"/>
              <a:t>6 degree grid (30, 24-2)</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9105" y="1158426"/>
            <a:ext cx="5602728" cy="5602728"/>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R=0.88</a:t>
            </a:r>
          </a:p>
        </p:txBody>
      </p:sp>
      <p:sp>
        <p:nvSpPr>
          <p:cNvPr id="11" name="タイトル 1"/>
          <p:cNvSpPr>
            <a:spLocks noGrp="1"/>
          </p:cNvSpPr>
          <p:nvPr>
            <p:ph type="title"/>
          </p:nvPr>
        </p:nvSpPr>
        <p:spPr>
          <a:xfrm>
            <a:off x="628650" y="365126"/>
            <a:ext cx="7886700" cy="1325563"/>
          </a:xfrm>
          <a:solidFill>
            <a:schemeClr val="bg1"/>
          </a:solidFill>
        </p:spPr>
        <p:txBody>
          <a:bodyPr/>
          <a:lstStyle/>
          <a:p>
            <a:pPr algn="ctr"/>
            <a:r>
              <a:rPr kumimoji="1" lang="en-US" altLang="ja-JP" dirty="0" smtClean="0"/>
              <a:t>RGC_10-2vsRGC_30-2</a:t>
            </a:r>
            <a:endParaRPr kumimoji="1" lang="ja-JP" altLang="en-US" dirty="0"/>
          </a:p>
        </p:txBody>
      </p:sp>
      <p:sp>
        <p:nvSpPr>
          <p:cNvPr id="12" name="テキスト ボックス 11"/>
          <p:cNvSpPr txBox="1"/>
          <p:nvPr/>
        </p:nvSpPr>
        <p:spPr>
          <a:xfrm>
            <a:off x="4132255" y="6296334"/>
            <a:ext cx="1113895" cy="369332"/>
          </a:xfrm>
          <a:prstGeom prst="rect">
            <a:avLst/>
          </a:prstGeom>
          <a:solidFill>
            <a:schemeClr val="bg1"/>
          </a:solidFill>
        </p:spPr>
        <p:txBody>
          <a:bodyPr wrap="none" rtlCol="0">
            <a:spAutoFit/>
          </a:bodyPr>
          <a:lstStyle/>
          <a:p>
            <a:r>
              <a:rPr kumimoji="1" lang="en-US" altLang="ja-JP" dirty="0" smtClean="0"/>
              <a:t>RGC_10-2</a:t>
            </a:r>
            <a:endParaRPr kumimoji="1" lang="ja-JP" altLang="en-US" dirty="0"/>
          </a:p>
        </p:txBody>
      </p:sp>
      <p:sp>
        <p:nvSpPr>
          <p:cNvPr id="14" name="テキスト ボックス 13"/>
          <p:cNvSpPr txBox="1"/>
          <p:nvPr/>
        </p:nvSpPr>
        <p:spPr>
          <a:xfrm rot="-5400000">
            <a:off x="1229456"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152735" y="3297266"/>
            <a:ext cx="1835494" cy="1392491"/>
            <a:chOff x="7018727" y="2666979"/>
            <a:chExt cx="1835494" cy="1392491"/>
          </a:xfrm>
          <a:solidFill>
            <a:schemeClr val="accent1"/>
          </a:solidFill>
        </p:grpSpPr>
        <p:sp>
          <p:nvSpPr>
            <p:cNvPr id="16" name="正方形/長方形 15"/>
            <p:cNvSpPr/>
            <p:nvPr/>
          </p:nvSpPr>
          <p:spPr>
            <a:xfrm>
              <a:off x="7018727" y="2666979"/>
              <a:ext cx="1819729" cy="646331"/>
            </a:xfrm>
            <a:prstGeom prst="rect">
              <a:avLst/>
            </a:prstGeom>
            <a:grpFill/>
          </p:spPr>
          <p:txBody>
            <a:bodyPr wrap="none">
              <a:spAutoFit/>
            </a:bodyPr>
            <a:lstStyle/>
            <a:p>
              <a:pPr lvl="0">
                <a:defRPr/>
              </a:pPr>
              <a:r>
                <a:rPr kumimoji="1" lang="en-US" altLang="ja-JP" dirty="0" smtClean="0">
                  <a:solidFill>
                    <a:schemeClr val="bg1"/>
                  </a:solidFill>
                </a:rPr>
                <a:t>RGC_10-2</a:t>
              </a:r>
            </a:p>
            <a:p>
              <a:pPr lvl="0" algn="ctr">
                <a:defRPr/>
              </a:pPr>
              <a:r>
                <a:rPr kumimoji="1" lang="en-US" altLang="ja-JP" dirty="0" smtClean="0">
                  <a:solidFill>
                    <a:schemeClr val="bg1"/>
                  </a:solidFill>
                </a:rPr>
                <a:t>479480±261081</a:t>
              </a:r>
              <a:endParaRPr kumimoji="1" lang="ja-JP" altLang="en-US" dirty="0">
                <a:solidFill>
                  <a:schemeClr val="bg1"/>
                </a:solidFill>
              </a:endParaRPr>
            </a:p>
          </p:txBody>
        </p:sp>
        <p:sp>
          <p:nvSpPr>
            <p:cNvPr id="18" name="正方形/長方形 17"/>
            <p:cNvSpPr/>
            <p:nvPr/>
          </p:nvSpPr>
          <p:spPr>
            <a:xfrm>
              <a:off x="7034492" y="3413139"/>
              <a:ext cx="1819729" cy="646331"/>
            </a:xfrm>
            <a:prstGeom prst="rect">
              <a:avLst/>
            </a:prstGeom>
            <a:grpFill/>
          </p:spPr>
          <p:txBody>
            <a:bodyPr wrap="non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3" name="TextBox 2"/>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17145662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6403" y="1193950"/>
            <a:ext cx="5487367" cy="5487367"/>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R=0.90</a:t>
            </a:r>
          </a:p>
        </p:txBody>
      </p:sp>
      <p:sp>
        <p:nvSpPr>
          <p:cNvPr id="11" name="タイトル 1"/>
          <p:cNvSpPr>
            <a:spLocks noGrp="1"/>
          </p:cNvSpPr>
          <p:nvPr>
            <p:ph type="title"/>
          </p:nvPr>
        </p:nvSpPr>
        <p:spPr>
          <a:xfrm>
            <a:off x="364677" y="324754"/>
            <a:ext cx="8515350" cy="1325563"/>
          </a:xfrm>
          <a:solidFill>
            <a:schemeClr val="bg1"/>
          </a:solidFill>
        </p:spPr>
        <p:txBody>
          <a:bodyPr/>
          <a:lstStyle/>
          <a:p>
            <a:pPr algn="ctr"/>
            <a:r>
              <a:rPr kumimoji="1" lang="en-US" altLang="ja-JP" dirty="0" smtClean="0"/>
              <a:t>RGC_10-2displase vs RGC_30-2</a:t>
            </a:r>
            <a:endParaRPr kumimoji="1" lang="ja-JP" altLang="en-US" dirty="0"/>
          </a:p>
        </p:txBody>
      </p:sp>
      <p:sp>
        <p:nvSpPr>
          <p:cNvPr id="12" name="テキスト ボックス 11"/>
          <p:cNvSpPr txBox="1"/>
          <p:nvPr/>
        </p:nvSpPr>
        <p:spPr>
          <a:xfrm>
            <a:off x="3687897" y="6255131"/>
            <a:ext cx="1868910" cy="369332"/>
          </a:xfrm>
          <a:prstGeom prst="rect">
            <a:avLst/>
          </a:prstGeom>
          <a:solidFill>
            <a:schemeClr val="bg1"/>
          </a:solidFill>
        </p:spPr>
        <p:txBody>
          <a:bodyPr wrap="none" rtlCol="0">
            <a:spAutoFit/>
          </a:bodyPr>
          <a:lstStyle/>
          <a:p>
            <a:r>
              <a:rPr kumimoji="1" lang="en-US" altLang="ja-JP" dirty="0" smtClean="0"/>
              <a:t>RGC_10-2displase</a:t>
            </a:r>
            <a:endParaRPr kumimoji="1" lang="ja-JP" altLang="en-US" dirty="0"/>
          </a:p>
        </p:txBody>
      </p:sp>
      <p:sp>
        <p:nvSpPr>
          <p:cNvPr id="14" name="テキスト ボックス 13"/>
          <p:cNvSpPr txBox="1"/>
          <p:nvPr/>
        </p:nvSpPr>
        <p:spPr>
          <a:xfrm rot="-5400000">
            <a:off x="1292520"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073339" y="3347180"/>
            <a:ext cx="1946367" cy="1392491"/>
            <a:chOff x="7018727" y="2666979"/>
            <a:chExt cx="1946367" cy="1392491"/>
          </a:xfrm>
          <a:solidFill>
            <a:schemeClr val="accent1"/>
          </a:solidFill>
        </p:grpSpPr>
        <p:sp>
          <p:nvSpPr>
            <p:cNvPr id="16" name="正方形/長方形 15"/>
            <p:cNvSpPr/>
            <p:nvPr/>
          </p:nvSpPr>
          <p:spPr>
            <a:xfrm>
              <a:off x="7018727" y="2666979"/>
              <a:ext cx="1946367" cy="646331"/>
            </a:xfrm>
            <a:prstGeom prst="rect">
              <a:avLst/>
            </a:prstGeom>
            <a:grpFill/>
          </p:spPr>
          <p:txBody>
            <a:bodyPr wrap="none">
              <a:spAutoFit/>
            </a:bodyPr>
            <a:lstStyle/>
            <a:p>
              <a:pPr lvl="0">
                <a:defRPr/>
              </a:pPr>
              <a:r>
                <a:rPr kumimoji="1" lang="en-US" altLang="ja-JP" dirty="0" smtClean="0">
                  <a:solidFill>
                    <a:schemeClr val="bg1"/>
                  </a:solidFill>
                </a:rPr>
                <a:t>RGC_10-2displase</a:t>
              </a:r>
            </a:p>
            <a:p>
              <a:pPr lvl="0" algn="ctr">
                <a:defRPr/>
              </a:pPr>
              <a:r>
                <a:rPr kumimoji="1" lang="en-US" altLang="ja-JP" dirty="0" smtClean="0">
                  <a:solidFill>
                    <a:schemeClr val="bg1"/>
                  </a:solidFill>
                </a:rPr>
                <a:t>281353±145086</a:t>
              </a:r>
              <a:endParaRPr kumimoji="1" lang="ja-JP" altLang="en-US" dirty="0">
                <a:solidFill>
                  <a:schemeClr val="bg1"/>
                </a:solidFill>
              </a:endParaRPr>
            </a:p>
          </p:txBody>
        </p:sp>
        <p:sp>
          <p:nvSpPr>
            <p:cNvPr id="18" name="正方形/長方形 17"/>
            <p:cNvSpPr/>
            <p:nvPr/>
          </p:nvSpPr>
          <p:spPr>
            <a:xfrm>
              <a:off x="7034492" y="3413139"/>
              <a:ext cx="1930602" cy="646331"/>
            </a:xfrm>
            <a:prstGeom prst="rect">
              <a:avLst/>
            </a:prstGeom>
            <a:grpFill/>
          </p:spPr>
          <p:txBody>
            <a:bodyPr wrap="squar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10" name="TextBox 9"/>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40862726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0" y="1690689"/>
            <a:ext cx="4559398" cy="4832968"/>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77" y="1690689"/>
            <a:ext cx="4387549" cy="4869181"/>
          </a:xfrm>
          <a:prstGeom prst="rect">
            <a:avLst/>
          </a:prstGeom>
        </p:spPr>
      </p:pic>
      <p:sp>
        <p:nvSpPr>
          <p:cNvPr id="4" name="タイトル 1"/>
          <p:cNvSpPr>
            <a:spLocks noGrp="1"/>
          </p:cNvSpPr>
          <p:nvPr>
            <p:ph type="title"/>
          </p:nvPr>
        </p:nvSpPr>
        <p:spPr>
          <a:xfrm>
            <a:off x="628650" y="365126"/>
            <a:ext cx="7886700" cy="1325563"/>
          </a:xfrm>
        </p:spPr>
        <p:txBody>
          <a:bodyPr/>
          <a:lstStyle/>
          <a:p>
            <a:pPr algn="ctr"/>
            <a:r>
              <a:rPr kumimoji="1" lang="en-US" altLang="ja-JP" dirty="0" smtClean="0"/>
              <a:t>RGC_10-2vsMD10-2,MD30-2</a:t>
            </a:r>
            <a:endParaRPr kumimoji="1" lang="ja-JP" altLang="en-US" dirty="0"/>
          </a:p>
        </p:txBody>
      </p:sp>
      <p:sp>
        <p:nvSpPr>
          <p:cNvPr id="5" name="テキスト ボックス 4"/>
          <p:cNvSpPr txBox="1"/>
          <p:nvPr/>
        </p:nvSpPr>
        <p:spPr>
          <a:xfrm>
            <a:off x="6294751" y="5999001"/>
            <a:ext cx="1681930"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7" name="テキスト ボックス 6"/>
          <p:cNvSpPr txBox="1"/>
          <p:nvPr/>
        </p:nvSpPr>
        <p:spPr>
          <a:xfrm rot="16200000">
            <a:off x="4370997" y="3759594"/>
            <a:ext cx="992223" cy="646331"/>
          </a:xfrm>
          <a:prstGeom prst="rect">
            <a:avLst/>
          </a:prstGeom>
          <a:solidFill>
            <a:schemeClr val="bg1"/>
          </a:solidFill>
        </p:spPr>
        <p:txBody>
          <a:bodyPr wrap="square" rtlCol="0">
            <a:spAutoFit/>
          </a:bodyPr>
          <a:lstStyle/>
          <a:p>
            <a:endParaRPr kumimoji="1" lang="en-US" altLang="ja-JP" dirty="0" smtClean="0"/>
          </a:p>
          <a:p>
            <a:r>
              <a:rPr kumimoji="1" lang="en-US" altLang="ja-JP" dirty="0" smtClean="0"/>
              <a:t>MD30-2</a:t>
            </a:r>
          </a:p>
        </p:txBody>
      </p:sp>
      <p:sp>
        <p:nvSpPr>
          <p:cNvPr id="10" name="テキスト ボックス 9"/>
          <p:cNvSpPr txBox="1"/>
          <p:nvPr/>
        </p:nvSpPr>
        <p:spPr>
          <a:xfrm>
            <a:off x="1849354" y="6029275"/>
            <a:ext cx="1258495"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11" name="テキスト ボックス 10"/>
          <p:cNvSpPr txBox="1"/>
          <p:nvPr/>
        </p:nvSpPr>
        <p:spPr>
          <a:xfrm rot="16200000">
            <a:off x="-149881" y="3802114"/>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52209" y="4062120"/>
            <a:ext cx="1263141" cy="461665"/>
          </a:xfrm>
          <a:prstGeom prst="rect">
            <a:avLst/>
          </a:prstGeom>
          <a:solidFill>
            <a:srgbClr val="FFFF00"/>
          </a:solidFill>
        </p:spPr>
        <p:txBody>
          <a:bodyPr wrap="square" rtlCol="0">
            <a:spAutoFit/>
          </a:bodyPr>
          <a:lstStyle/>
          <a:p>
            <a:pPr algn="ctr"/>
            <a:r>
              <a:rPr kumimoji="1" lang="en-US" altLang="ja-JP" sz="2400" dirty="0" smtClean="0"/>
              <a:t>R=0.74</a:t>
            </a:r>
          </a:p>
        </p:txBody>
      </p:sp>
      <p:sp>
        <p:nvSpPr>
          <p:cNvPr id="13" name="テキスト ボックス 12"/>
          <p:cNvSpPr txBox="1"/>
          <p:nvPr/>
        </p:nvSpPr>
        <p:spPr>
          <a:xfrm>
            <a:off x="2635203" y="4062121"/>
            <a:ext cx="1263141" cy="461665"/>
          </a:xfrm>
          <a:prstGeom prst="rect">
            <a:avLst/>
          </a:prstGeom>
          <a:solidFill>
            <a:srgbClr val="FFFF00"/>
          </a:solidFill>
        </p:spPr>
        <p:txBody>
          <a:bodyPr wrap="square" rtlCol="0">
            <a:spAutoFit/>
          </a:bodyPr>
          <a:lstStyle/>
          <a:p>
            <a:pPr algn="ctr"/>
            <a:r>
              <a:rPr kumimoji="1" lang="en-US" altLang="ja-JP" sz="2400" dirty="0" smtClean="0"/>
              <a:t> R=0.87</a:t>
            </a:r>
          </a:p>
        </p:txBody>
      </p:sp>
      <p:sp>
        <p:nvSpPr>
          <p:cNvPr id="16" name="正方形/長方形 15"/>
          <p:cNvSpPr/>
          <p:nvPr/>
        </p:nvSpPr>
        <p:spPr>
          <a:xfrm>
            <a:off x="2628972" y="4720162"/>
            <a:ext cx="1352389" cy="646331"/>
          </a:xfrm>
          <a:prstGeom prst="rect">
            <a:avLst/>
          </a:prstGeom>
          <a:solidFill>
            <a:schemeClr val="accent1"/>
          </a:solidFill>
        </p:spPr>
        <p:txBody>
          <a:bodyPr wrap="square">
            <a:spAutoFit/>
          </a:bodyPr>
          <a:lstStyle/>
          <a:p>
            <a:pPr lvl="0">
              <a:defRPr/>
            </a:pPr>
            <a:r>
              <a:rPr kumimoji="1" lang="en-US" altLang="ja-JP" dirty="0" smtClean="0">
                <a:solidFill>
                  <a:schemeClr val="bg1"/>
                </a:solidFill>
              </a:rPr>
              <a:t>MD10-2</a:t>
            </a:r>
          </a:p>
          <a:p>
            <a:pPr>
              <a:defRPr/>
            </a:pPr>
            <a:r>
              <a:rPr kumimoji="1" lang="en-US" altLang="ja-JP" dirty="0">
                <a:solidFill>
                  <a:schemeClr val="bg1"/>
                </a:solidFill>
              </a:rPr>
              <a:t>-</a:t>
            </a:r>
            <a:r>
              <a:rPr kumimoji="1" lang="en-US" altLang="ja-JP" dirty="0" smtClean="0">
                <a:solidFill>
                  <a:schemeClr val="bg1"/>
                </a:solidFill>
              </a:rPr>
              <a:t>8.73±8.84</a:t>
            </a:r>
            <a:endParaRPr kumimoji="1" lang="ja-JP" altLang="en-US" dirty="0">
              <a:solidFill>
                <a:schemeClr val="bg1"/>
              </a:solidFill>
            </a:endParaRPr>
          </a:p>
        </p:txBody>
      </p:sp>
      <p:sp>
        <p:nvSpPr>
          <p:cNvPr id="18" name="正方形/長方形 17"/>
          <p:cNvSpPr/>
          <p:nvPr/>
        </p:nvSpPr>
        <p:spPr>
          <a:xfrm>
            <a:off x="7238269" y="4720162"/>
            <a:ext cx="1303562" cy="646331"/>
          </a:xfrm>
          <a:prstGeom prst="rect">
            <a:avLst/>
          </a:prstGeom>
          <a:solidFill>
            <a:schemeClr val="accent1"/>
          </a:solidFill>
        </p:spPr>
        <p:txBody>
          <a:bodyPr wrap="none">
            <a:spAutoFit/>
          </a:bodyPr>
          <a:lstStyle/>
          <a:p>
            <a:pPr lvl="0">
              <a:defRPr/>
            </a:pPr>
            <a:r>
              <a:rPr kumimoji="1" lang="en-US" altLang="ja-JP" dirty="0" smtClean="0">
                <a:solidFill>
                  <a:schemeClr val="bg1"/>
                </a:solidFill>
              </a:rPr>
              <a:t>MD30-2</a:t>
            </a:r>
          </a:p>
          <a:p>
            <a:pPr>
              <a:defRPr/>
            </a:pPr>
            <a:r>
              <a:rPr kumimoji="1" lang="en-US" altLang="ja-JP" dirty="0">
                <a:solidFill>
                  <a:schemeClr val="bg1"/>
                </a:solidFill>
              </a:rPr>
              <a:t>-</a:t>
            </a:r>
            <a:r>
              <a:rPr kumimoji="1" lang="en-US" altLang="ja-JP" dirty="0" smtClean="0">
                <a:solidFill>
                  <a:schemeClr val="bg1"/>
                </a:solidFill>
              </a:rPr>
              <a:t>7.52±7.20</a:t>
            </a:r>
            <a:endParaRPr kumimoji="1" lang="ja-JP" altLang="en-US" dirty="0">
              <a:solidFill>
                <a:schemeClr val="bg1"/>
              </a:solidFill>
            </a:endParaRPr>
          </a:p>
        </p:txBody>
      </p:sp>
      <p:sp>
        <p:nvSpPr>
          <p:cNvPr id="2" name="TextBox 1"/>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38175270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598" y="1894098"/>
            <a:ext cx="4439104" cy="4609979"/>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39345" y="1848255"/>
            <a:ext cx="4339243" cy="4609979"/>
          </a:xfrm>
          <a:prstGeom prst="rect">
            <a:avLst/>
          </a:prstGeom>
        </p:spPr>
      </p:pic>
      <p:sp>
        <p:nvSpPr>
          <p:cNvPr id="4" name="タイトル 1"/>
          <p:cNvSpPr>
            <a:spLocks noGrp="1"/>
          </p:cNvSpPr>
          <p:nvPr>
            <p:ph type="title"/>
          </p:nvPr>
        </p:nvSpPr>
        <p:spPr>
          <a:xfrm>
            <a:off x="183804" y="365126"/>
            <a:ext cx="8807796" cy="1325563"/>
          </a:xfrm>
        </p:spPr>
        <p:txBody>
          <a:bodyPr/>
          <a:lstStyle/>
          <a:p>
            <a:pPr algn="ctr"/>
            <a:r>
              <a:rPr kumimoji="1" lang="en-US" altLang="ja-JP" dirty="0" smtClean="0"/>
              <a:t>RGC_10-2displase vsMD10-2,MD30-2</a:t>
            </a:r>
            <a:endParaRPr kumimoji="1" lang="ja-JP" altLang="en-US" dirty="0"/>
          </a:p>
        </p:txBody>
      </p:sp>
      <p:sp>
        <p:nvSpPr>
          <p:cNvPr id="5" name="テキスト ボックス 4"/>
          <p:cNvSpPr txBox="1"/>
          <p:nvPr/>
        </p:nvSpPr>
        <p:spPr>
          <a:xfrm>
            <a:off x="5933367" y="5924423"/>
            <a:ext cx="2354946" cy="369332"/>
          </a:xfrm>
          <a:prstGeom prst="rect">
            <a:avLst/>
          </a:prstGeom>
          <a:solidFill>
            <a:schemeClr val="bg1"/>
          </a:solidFill>
        </p:spPr>
        <p:txBody>
          <a:bodyPr wrap="square" rtlCol="0">
            <a:spAutoFit/>
          </a:bodyPr>
          <a:lstStyle/>
          <a:p>
            <a:pPr algn="ctr"/>
            <a:r>
              <a:rPr kumimoji="1" lang="en-US" altLang="ja-JP" dirty="0" smtClean="0"/>
              <a:t>RGC_10-2displased</a:t>
            </a:r>
            <a:endParaRPr kumimoji="1" lang="ja-JP" altLang="en-US" dirty="0"/>
          </a:p>
        </p:txBody>
      </p:sp>
      <p:sp>
        <p:nvSpPr>
          <p:cNvPr id="6" name="テキスト ボックス 5"/>
          <p:cNvSpPr txBox="1"/>
          <p:nvPr/>
        </p:nvSpPr>
        <p:spPr>
          <a:xfrm>
            <a:off x="5800195" y="2068677"/>
            <a:ext cx="2021191" cy="369332"/>
          </a:xfrm>
          <a:prstGeom prst="rect">
            <a:avLst/>
          </a:prstGeom>
          <a:solidFill>
            <a:schemeClr val="bg1"/>
          </a:solidFill>
        </p:spPr>
        <p:txBody>
          <a:bodyPr wrap="square" rtlCol="0">
            <a:spAutoFit/>
          </a:bodyPr>
          <a:lstStyle/>
          <a:p>
            <a:endParaRPr kumimoji="1" lang="ja-JP" altLang="en-US" dirty="0"/>
          </a:p>
        </p:txBody>
      </p:sp>
      <p:sp>
        <p:nvSpPr>
          <p:cNvPr id="7" name="テキスト ボックス 6"/>
          <p:cNvSpPr txBox="1"/>
          <p:nvPr/>
        </p:nvSpPr>
        <p:spPr>
          <a:xfrm rot="16200000">
            <a:off x="4589464" y="383183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MD30-2</a:t>
            </a:r>
            <a:endParaRPr kumimoji="1" lang="ja-JP" altLang="en-US" dirty="0"/>
          </a:p>
        </p:txBody>
      </p:sp>
      <p:sp>
        <p:nvSpPr>
          <p:cNvPr id="10" name="テキスト ボックス 9"/>
          <p:cNvSpPr txBox="1"/>
          <p:nvPr/>
        </p:nvSpPr>
        <p:spPr>
          <a:xfrm>
            <a:off x="1457723" y="5924423"/>
            <a:ext cx="2337042" cy="369332"/>
          </a:xfrm>
          <a:prstGeom prst="rect">
            <a:avLst/>
          </a:prstGeom>
          <a:solidFill>
            <a:schemeClr val="bg1"/>
          </a:solidFill>
        </p:spPr>
        <p:txBody>
          <a:bodyPr wrap="square" rtlCol="0">
            <a:spAutoFit/>
          </a:bodyPr>
          <a:lstStyle/>
          <a:p>
            <a:pPr algn="ctr"/>
            <a:r>
              <a:rPr kumimoji="1" lang="en-US" altLang="ja-JP" dirty="0" smtClean="0"/>
              <a:t>RGC_10-2displaced</a:t>
            </a:r>
            <a:endParaRPr kumimoji="1" lang="ja-JP" altLang="en-US" dirty="0"/>
          </a:p>
        </p:txBody>
      </p:sp>
      <p:sp>
        <p:nvSpPr>
          <p:cNvPr id="11" name="テキスト ボックス 10"/>
          <p:cNvSpPr txBox="1"/>
          <p:nvPr/>
        </p:nvSpPr>
        <p:spPr>
          <a:xfrm rot="16200000">
            <a:off x="-8430" y="383007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19531" y="4782339"/>
            <a:ext cx="1263141" cy="461665"/>
          </a:xfrm>
          <a:prstGeom prst="rect">
            <a:avLst/>
          </a:prstGeom>
          <a:solidFill>
            <a:srgbClr val="FFFF00"/>
          </a:solidFill>
        </p:spPr>
        <p:txBody>
          <a:bodyPr wrap="square" rtlCol="0">
            <a:spAutoFit/>
          </a:bodyPr>
          <a:lstStyle/>
          <a:p>
            <a:pPr algn="ctr"/>
            <a:r>
              <a:rPr kumimoji="1" lang="en-US" altLang="ja-JP" sz="2400" dirty="0" smtClean="0"/>
              <a:t>R=0.77</a:t>
            </a:r>
          </a:p>
        </p:txBody>
      </p:sp>
      <p:sp>
        <p:nvSpPr>
          <p:cNvPr id="13" name="テキスト ボックス 12"/>
          <p:cNvSpPr txBox="1"/>
          <p:nvPr/>
        </p:nvSpPr>
        <p:spPr>
          <a:xfrm>
            <a:off x="2780427" y="4778224"/>
            <a:ext cx="1263141" cy="461665"/>
          </a:xfrm>
          <a:prstGeom prst="rect">
            <a:avLst/>
          </a:prstGeom>
          <a:solidFill>
            <a:srgbClr val="FFFF00"/>
          </a:solidFill>
        </p:spPr>
        <p:txBody>
          <a:bodyPr wrap="square" rtlCol="0">
            <a:spAutoFit/>
          </a:bodyPr>
          <a:lstStyle/>
          <a:p>
            <a:pPr algn="ctr"/>
            <a:r>
              <a:rPr kumimoji="1" lang="en-US" altLang="ja-JP" sz="2400" dirty="0" smtClean="0"/>
              <a:t> R=0.90</a:t>
            </a:r>
          </a:p>
        </p:txBody>
      </p:sp>
      <p:sp>
        <p:nvSpPr>
          <p:cNvPr id="14" name="TextBox 13"/>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10459645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Conclusion</a:t>
            </a:r>
            <a:endParaRPr lang="en-US" dirty="0"/>
          </a:p>
        </p:txBody>
      </p:sp>
      <p:sp>
        <p:nvSpPr>
          <p:cNvPr id="3" name="Content Placeholder 2"/>
          <p:cNvSpPr>
            <a:spLocks noGrp="1"/>
          </p:cNvSpPr>
          <p:nvPr>
            <p:ph idx="1"/>
          </p:nvPr>
        </p:nvSpPr>
        <p:spPr/>
        <p:txBody>
          <a:bodyPr/>
          <a:lstStyle/>
          <a:p>
            <a:r>
              <a:rPr lang="en-US" dirty="0" smtClean="0"/>
              <a:t>HFA10-2</a:t>
            </a:r>
            <a:r>
              <a:rPr lang="ja-JP" altLang="en-US" dirty="0"/>
              <a:t>は</a:t>
            </a:r>
            <a:r>
              <a:rPr lang="en-US" dirty="0"/>
              <a:t>RGC</a:t>
            </a:r>
            <a:r>
              <a:rPr lang="ja-JP" altLang="en-US" dirty="0" smtClean="0"/>
              <a:t>推定にも有用</a:t>
            </a:r>
            <a:endParaRPr lang="en-US" altLang="ja-JP" dirty="0" smtClean="0"/>
          </a:p>
          <a:p>
            <a:r>
              <a:rPr lang="en-US" altLang="ja-JP" dirty="0" smtClean="0"/>
              <a:t>RGC</a:t>
            </a:r>
            <a:r>
              <a:rPr lang="en-US" altLang="ja-JP" dirty="0"/>
              <a:t> </a:t>
            </a:r>
            <a:r>
              <a:rPr lang="en-US" altLang="ja-JP" dirty="0" smtClean="0"/>
              <a:t>displacement</a:t>
            </a:r>
            <a:r>
              <a:rPr lang="ja-JP" altLang="en-US" dirty="0" smtClean="0"/>
              <a:t>は</a:t>
            </a:r>
            <a:r>
              <a:rPr lang="en-US" altLang="ja-JP" dirty="0" smtClean="0"/>
              <a:t>RGC</a:t>
            </a:r>
            <a:r>
              <a:rPr lang="ja-JP" altLang="en-US" dirty="0" smtClean="0"/>
              <a:t>算出精度</a:t>
            </a:r>
            <a:r>
              <a:rPr lang="ja-JP" altLang="en-US" dirty="0"/>
              <a:t>を向上</a:t>
            </a:r>
            <a:r>
              <a:rPr lang="ja-JP" altLang="en-US" dirty="0" smtClean="0"/>
              <a:t>させる</a:t>
            </a:r>
            <a:endParaRPr lang="en-US" dirty="0"/>
          </a:p>
          <a:p>
            <a:endParaRPr lang="en-US" dirty="0"/>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310149"/>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graphicFrame>
        <p:nvGraphicFramePr>
          <p:cNvPr id="6" name="表 5"/>
          <p:cNvGraphicFramePr>
            <a:graphicFrameLocks noGrp="1"/>
          </p:cNvGraphicFramePr>
          <p:nvPr>
            <p:extLst>
              <p:ext uri="{D42A27DB-BD31-4B8C-83A1-F6EECF244321}">
                <p14:modId xmlns:p14="http://schemas.microsoft.com/office/powerpoint/2010/main" val="3927397176"/>
              </p:ext>
            </p:extLst>
          </p:nvPr>
        </p:nvGraphicFramePr>
        <p:xfrm>
          <a:off x="1614709" y="3771900"/>
          <a:ext cx="6096000" cy="2344963"/>
        </p:xfrm>
        <a:graphic>
          <a:graphicData uri="http://schemas.openxmlformats.org/drawingml/2006/table">
            <a:tbl>
              <a:tblPr firstRow="1" bandRow="1">
                <a:tableStyleId>{5C22544A-7EE6-4342-B048-85BDC9FD1C3A}</a:tableStyleId>
              </a:tblPr>
              <a:tblGrid>
                <a:gridCol w="2032000"/>
                <a:gridCol w="2019305"/>
                <a:gridCol w="2044695"/>
              </a:tblGrid>
              <a:tr h="615307">
                <a:tc>
                  <a:txBody>
                    <a:bodyPr/>
                    <a:lstStyle/>
                    <a:p>
                      <a:pPr algn="ctr"/>
                      <a:endParaRPr kumimoji="1" lang="ja-JP" altLang="en-US"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HFA10-2</a:t>
                      </a:r>
                      <a:endParaRPr kumimoji="1" lang="ja-JP" altLang="en-US" dirty="0" smtClean="0">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HFA30-2</a:t>
                      </a:r>
                      <a:endParaRPr kumimoji="1" lang="ja-JP" altLang="en-US" dirty="0" smtClean="0">
                        <a:solidFill>
                          <a:schemeClr val="tx1"/>
                        </a:solidFill>
                      </a:endParaRPr>
                    </a:p>
                  </a:txBody>
                  <a:tcPr>
                    <a:noFill/>
                  </a:tcPr>
                </a:tc>
              </a:tr>
              <a:tr h="864828">
                <a:tc>
                  <a:txBody>
                    <a:bodyPr/>
                    <a:lstStyle/>
                    <a:p>
                      <a:pPr lvl="0" algn="ctr" rtl="0">
                        <a:spcBef>
                          <a:spcPts val="0"/>
                        </a:spcBef>
                        <a:buNone/>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MD(dB)</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-8.73±8.84</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-7.52±7.2</a:t>
                      </a:r>
                      <a:endParaRPr kumimoji="1" lang="ja-JP" altLang="en-US" dirty="0" smtClean="0"/>
                    </a:p>
                  </a:txBody>
                  <a:tcPr>
                    <a:noFill/>
                  </a:tcPr>
                </a:tc>
              </a:tr>
              <a:tr h="8648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RGC</a:t>
                      </a:r>
                      <a:r>
                        <a:rPr lang="en-US" altLang="ja-JP" sz="1800" b="1" baseline="0" dirty="0" smtClean="0">
                          <a:solidFill>
                            <a:schemeClr val="tx1"/>
                          </a:solidFill>
                          <a:latin typeface="游ゴシック Light" panose="020B0300000000000000" pitchFamily="50" charset="-128"/>
                          <a:ea typeface="游ゴシック Light" panose="020B0300000000000000" pitchFamily="50" charset="-128"/>
                        </a:rPr>
                        <a:t> count, cells</a:t>
                      </a:r>
                      <a:endParaRPr lang="en-US" altLang="ja-JP" sz="1800" b="1" dirty="0" smtClean="0">
                        <a:solidFill>
                          <a:schemeClr val="tx1"/>
                        </a:solidFill>
                        <a:latin typeface="游ゴシック Light" panose="020B0300000000000000" pitchFamily="50" charset="-128"/>
                        <a:ea typeface="游ゴシック Light" panose="020B0300000000000000" pitchFamily="50" charset="-128"/>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479480±261081</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782940±374713</a:t>
                      </a:r>
                      <a:endParaRPr kumimoji="1" lang="ja-JP" altLang="en-US" dirty="0" smtClean="0"/>
                    </a:p>
                  </a:txBody>
                  <a:tcPr>
                    <a:no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596521362"/>
              </p:ext>
            </p:extLst>
          </p:nvPr>
        </p:nvGraphicFramePr>
        <p:xfrm>
          <a:off x="1616529" y="4224201"/>
          <a:ext cx="6155871" cy="512717"/>
        </p:xfrm>
        <a:graphic>
          <a:graphicData uri="http://schemas.openxmlformats.org/drawingml/2006/table">
            <a:tbl>
              <a:tblPr/>
              <a:tblGrid>
                <a:gridCol w="6155871"/>
              </a:tblGrid>
              <a:tr h="512717">
                <a:tc>
                  <a:txBody>
                    <a:bodyPr/>
                    <a:lstStyle/>
                    <a:p>
                      <a:endParaRPr kumimoji="1" lang="ja-JP" altLang="en-US" dirty="0"/>
                    </a:p>
                  </a:txBody>
                  <a:tcPr>
                    <a:lnL w="12700" cmpd="sng">
                      <a:noFill/>
                      <a:prstDash val="solid"/>
                    </a:lnL>
                    <a:lnR w="12700" cmpd="sng">
                      <a:noFill/>
                      <a:prstDash val="solid"/>
                    </a:lnR>
                    <a:lnT w="12700" cmpd="sng">
                      <a:solidFill>
                        <a:schemeClr val="tx1"/>
                      </a:solidFill>
                      <a:prstDash val="solid"/>
                    </a:lnT>
                    <a:lnB w="12700" cmpd="sng">
                      <a:noFill/>
                      <a:prstDash val="solid"/>
                    </a:lnB>
                  </a:tcPr>
                </a:tc>
              </a:tr>
            </a:tbl>
          </a:graphicData>
        </a:graphic>
      </p:graphicFrame>
    </p:spTree>
    <p:extLst>
      <p:ext uri="{BB962C8B-B14F-4D97-AF65-F5344CB8AC3E}">
        <p14:creationId xmlns:p14="http://schemas.microsoft.com/office/powerpoint/2010/main" val="2816550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グラフ 5"/>
          <p:cNvGraphicFramePr/>
          <p:nvPr>
            <p:extLst>
              <p:ext uri="{D42A27DB-BD31-4B8C-83A1-F6EECF244321}">
                <p14:modId xmlns:p14="http://schemas.microsoft.com/office/powerpoint/2010/main" val="1304194230"/>
              </p:ext>
            </p:extLst>
          </p:nvPr>
        </p:nvGraphicFramePr>
        <p:xfrm>
          <a:off x="2024741" y="1344748"/>
          <a:ext cx="5094515" cy="4807858"/>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961259" y="795048"/>
            <a:ext cx="3818364" cy="369332"/>
          </a:xfrm>
          <a:prstGeom prst="rect">
            <a:avLst/>
          </a:prstGeom>
          <a:noFill/>
        </p:spPr>
        <p:txBody>
          <a:bodyPr wrap="square" rtlCol="0">
            <a:spAutoFit/>
          </a:bodyPr>
          <a:lstStyle/>
          <a:p>
            <a:r>
              <a:rPr lang="en-US" altLang="ja-JP" dirty="0" smtClean="0"/>
              <a:t>RGC_HFA10-2vsRGC_HFA30-2</a:t>
            </a:r>
            <a:endParaRPr lang="en-US" altLang="ja-JP" dirty="0"/>
          </a:p>
        </p:txBody>
      </p:sp>
      <p:sp>
        <p:nvSpPr>
          <p:cNvPr id="8" name="テキスト ボックス 7"/>
          <p:cNvSpPr txBox="1"/>
          <p:nvPr/>
        </p:nvSpPr>
        <p:spPr>
          <a:xfrm>
            <a:off x="5721531" y="453046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3473595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8920" y="637971"/>
            <a:ext cx="5426767" cy="5426767"/>
          </a:xfrm>
          <a:prstGeom prst="rect">
            <a:avLst/>
          </a:prstGeom>
          <a:solidFill>
            <a:srgbClr val="FF0000"/>
          </a:solidFill>
        </p:spPr>
      </p:pic>
      <p:sp>
        <p:nvSpPr>
          <p:cNvPr id="4" name="テキスト ボックス 3"/>
          <p:cNvSpPr txBox="1"/>
          <p:nvPr/>
        </p:nvSpPr>
        <p:spPr>
          <a:xfrm>
            <a:off x="2782389" y="5417514"/>
            <a:ext cx="730265" cy="369332"/>
          </a:xfrm>
          <a:prstGeom prst="rect">
            <a:avLst/>
          </a:prstGeom>
          <a:noFill/>
        </p:spPr>
        <p:txBody>
          <a:bodyPr wrap="none" rtlCol="0">
            <a:spAutoFit/>
          </a:bodyPr>
          <a:lstStyle/>
          <a:p>
            <a:r>
              <a:rPr kumimoji="1" lang="en-US" altLang="ja-JP" dirty="0" smtClean="0"/>
              <a:t>POAG</a:t>
            </a:r>
            <a:endParaRPr kumimoji="1" lang="ja-JP" altLang="en-US" dirty="0"/>
          </a:p>
        </p:txBody>
      </p:sp>
      <p:sp>
        <p:nvSpPr>
          <p:cNvPr id="5" name="テキスト ボックス 4"/>
          <p:cNvSpPr txBox="1"/>
          <p:nvPr/>
        </p:nvSpPr>
        <p:spPr>
          <a:xfrm>
            <a:off x="3846044" y="5417514"/>
            <a:ext cx="585160" cy="369332"/>
          </a:xfrm>
          <a:prstGeom prst="rect">
            <a:avLst/>
          </a:prstGeom>
          <a:noFill/>
        </p:spPr>
        <p:txBody>
          <a:bodyPr wrap="none" rtlCol="0">
            <a:spAutoFit/>
          </a:bodyPr>
          <a:lstStyle/>
          <a:p>
            <a:r>
              <a:rPr kumimoji="1" lang="en-US" altLang="ja-JP" dirty="0" smtClean="0"/>
              <a:t>NTG</a:t>
            </a:r>
            <a:endParaRPr kumimoji="1" lang="ja-JP" altLang="en-US" dirty="0"/>
          </a:p>
        </p:txBody>
      </p:sp>
      <p:sp>
        <p:nvSpPr>
          <p:cNvPr id="6" name="テキスト ボックス 5"/>
          <p:cNvSpPr txBox="1"/>
          <p:nvPr/>
        </p:nvSpPr>
        <p:spPr>
          <a:xfrm>
            <a:off x="4880186" y="5417514"/>
            <a:ext cx="567784" cy="369332"/>
          </a:xfrm>
          <a:prstGeom prst="rect">
            <a:avLst/>
          </a:prstGeom>
          <a:noFill/>
        </p:spPr>
        <p:txBody>
          <a:bodyPr wrap="none" rtlCol="0">
            <a:spAutoFit/>
          </a:bodyPr>
          <a:lstStyle/>
          <a:p>
            <a:r>
              <a:rPr kumimoji="1" lang="en-US" altLang="ja-JP" dirty="0" smtClean="0"/>
              <a:t>PPG</a:t>
            </a:r>
            <a:endParaRPr kumimoji="1" lang="ja-JP" altLang="en-US" dirty="0"/>
          </a:p>
        </p:txBody>
      </p:sp>
      <p:sp>
        <p:nvSpPr>
          <p:cNvPr id="7" name="テキスト ボックス 6"/>
          <p:cNvSpPr txBox="1"/>
          <p:nvPr/>
        </p:nvSpPr>
        <p:spPr>
          <a:xfrm>
            <a:off x="5914329" y="5417514"/>
            <a:ext cx="593432" cy="369332"/>
          </a:xfrm>
          <a:prstGeom prst="rect">
            <a:avLst/>
          </a:prstGeom>
          <a:noFill/>
        </p:spPr>
        <p:txBody>
          <a:bodyPr wrap="none" rtlCol="0">
            <a:spAutoFit/>
          </a:bodyPr>
          <a:lstStyle/>
          <a:p>
            <a:r>
              <a:rPr kumimoji="1" lang="en-US" altLang="ja-JP" dirty="0" smtClean="0"/>
              <a:t>OHT</a:t>
            </a:r>
            <a:endParaRPr kumimoji="1" lang="ja-JP" altLang="en-US" dirty="0"/>
          </a:p>
        </p:txBody>
      </p:sp>
      <p:sp>
        <p:nvSpPr>
          <p:cNvPr id="2" name="テキスト ボックス 1"/>
          <p:cNvSpPr txBox="1"/>
          <p:nvPr/>
        </p:nvSpPr>
        <p:spPr>
          <a:xfrm>
            <a:off x="4138624" y="637971"/>
            <a:ext cx="1062470" cy="369332"/>
          </a:xfrm>
          <a:prstGeom prst="rect">
            <a:avLst/>
          </a:prstGeom>
          <a:noFill/>
        </p:spPr>
        <p:txBody>
          <a:bodyPr wrap="none" rtlCol="0">
            <a:spAutoFit/>
          </a:bodyPr>
          <a:lstStyle/>
          <a:p>
            <a:r>
              <a:rPr kumimoji="1" lang="en-US" altLang="ja-JP" dirty="0" smtClean="0"/>
              <a:t>RGC_HFA</a:t>
            </a:r>
            <a:endParaRPr kumimoji="1" lang="ja-JP" altLang="en-US" dirty="0"/>
          </a:p>
        </p:txBody>
      </p:sp>
    </p:spTree>
    <p:extLst>
      <p:ext uri="{BB962C8B-B14F-4D97-AF65-F5344CB8AC3E}">
        <p14:creationId xmlns:p14="http://schemas.microsoft.com/office/powerpoint/2010/main" val="2089292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Analysis; conventional TP </a:t>
            </a:r>
            <a:endParaRPr lang="en-US" dirty="0"/>
          </a:p>
        </p:txBody>
      </p:sp>
      <p:pic>
        <p:nvPicPr>
          <p:cNvPr id="3" name="Picture 2"/>
          <p:cNvPicPr>
            <a:picLocks noChangeAspect="1"/>
          </p:cNvPicPr>
          <p:nvPr/>
        </p:nvPicPr>
        <p:blipFill>
          <a:blip r:embed="rId2"/>
          <a:stretch>
            <a:fillRect/>
          </a:stretch>
        </p:blipFill>
        <p:spPr>
          <a:xfrm>
            <a:off x="0" y="1206944"/>
            <a:ext cx="9144000" cy="5651056"/>
          </a:xfrm>
          <a:prstGeom prst="rect">
            <a:avLst/>
          </a:prstGeom>
        </p:spPr>
      </p:pic>
      <p:sp>
        <p:nvSpPr>
          <p:cNvPr id="4" name="TextBox 3"/>
          <p:cNvSpPr txBox="1"/>
          <p:nvPr/>
        </p:nvSpPr>
        <p:spPr>
          <a:xfrm>
            <a:off x="6328228" y="2532507"/>
            <a:ext cx="1630126"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Factor = 7</a:t>
            </a:r>
          </a:p>
          <a:p>
            <a:r>
              <a:rPr lang="en-US" dirty="0" smtClean="0"/>
              <a:t>Component = 5</a:t>
            </a:r>
            <a:endParaRPr lang="en-US" dirty="0"/>
          </a:p>
        </p:txBody>
      </p:sp>
    </p:spTree>
    <p:extLst>
      <p:ext uri="{BB962C8B-B14F-4D97-AF65-F5344CB8AC3E}">
        <p14:creationId xmlns:p14="http://schemas.microsoft.com/office/powerpoint/2010/main" val="1839039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component</a:t>
            </a:r>
            <a:endParaRPr lang="en-US" dirty="0"/>
          </a:p>
        </p:txBody>
      </p:sp>
      <p:grpSp>
        <p:nvGrpSpPr>
          <p:cNvPr id="10" name="Group 9"/>
          <p:cNvGrpSpPr/>
          <p:nvPr/>
        </p:nvGrpSpPr>
        <p:grpSpPr>
          <a:xfrm>
            <a:off x="-23399" y="2211196"/>
            <a:ext cx="9167399" cy="3335493"/>
            <a:chOff x="-23399" y="2975429"/>
            <a:chExt cx="9167399" cy="3335493"/>
          </a:xfrm>
        </p:grpSpPr>
        <p:pic>
          <p:nvPicPr>
            <p:cNvPr id="3" name="Picture 2"/>
            <p:cNvPicPr>
              <a:picLocks noChangeAspect="1"/>
            </p:cNvPicPr>
            <p:nvPr/>
          </p:nvPicPr>
          <p:blipFill rotWithShape="1">
            <a:blip r:embed="rId3"/>
            <a:srcRect t="7741" r="37569"/>
            <a:stretch/>
          </p:blipFill>
          <p:spPr>
            <a:xfrm>
              <a:off x="-23399" y="2975429"/>
              <a:ext cx="2860514" cy="2612463"/>
            </a:xfrm>
            <a:prstGeom prst="rect">
              <a:avLst/>
            </a:prstGeom>
            <a:ln w="28575">
              <a:solidFill>
                <a:srgbClr val="FF0100"/>
              </a:solidFill>
            </a:ln>
          </p:spPr>
        </p:pic>
        <p:pic>
          <p:nvPicPr>
            <p:cNvPr id="4" name="Picture 3"/>
            <p:cNvPicPr>
              <a:picLocks noChangeAspect="1"/>
            </p:cNvPicPr>
            <p:nvPr/>
          </p:nvPicPr>
          <p:blipFill rotWithShape="1">
            <a:blip r:embed="rId4"/>
            <a:srcRect t="7741" r="35714"/>
            <a:stretch/>
          </p:blipFill>
          <p:spPr>
            <a:xfrm>
              <a:off x="6198488" y="2975429"/>
              <a:ext cx="2945512" cy="2612463"/>
            </a:xfrm>
            <a:prstGeom prst="rect">
              <a:avLst/>
            </a:prstGeom>
          </p:spPr>
        </p:pic>
        <p:pic>
          <p:nvPicPr>
            <p:cNvPr id="5" name="Picture 4"/>
            <p:cNvPicPr>
              <a:picLocks noChangeAspect="1"/>
            </p:cNvPicPr>
            <p:nvPr/>
          </p:nvPicPr>
          <p:blipFill rotWithShape="1">
            <a:blip r:embed="rId5"/>
            <a:srcRect t="7741" r="37549"/>
            <a:stretch/>
          </p:blipFill>
          <p:spPr>
            <a:xfrm>
              <a:off x="3039473" y="2975429"/>
              <a:ext cx="2861452" cy="2612463"/>
            </a:xfrm>
            <a:prstGeom prst="rect">
              <a:avLst/>
            </a:prstGeom>
          </p:spPr>
        </p:pic>
        <p:sp>
          <p:nvSpPr>
            <p:cNvPr id="6" name="TextBox 5"/>
            <p:cNvSpPr txBox="1"/>
            <p:nvPr/>
          </p:nvSpPr>
          <p:spPr>
            <a:xfrm>
              <a:off x="1175657" y="5849257"/>
              <a:ext cx="333828" cy="461665"/>
            </a:xfrm>
            <a:prstGeom prst="rect">
              <a:avLst/>
            </a:prstGeom>
            <a:noFill/>
          </p:spPr>
          <p:txBody>
            <a:bodyPr wrap="square" rtlCol="0">
              <a:spAutoFit/>
            </a:bodyPr>
            <a:lstStyle/>
            <a:p>
              <a:r>
                <a:rPr lang="en-US" sz="2400" smtClean="0"/>
                <a:t>5 </a:t>
              </a:r>
              <a:endParaRPr lang="en-US" sz="2400"/>
            </a:p>
          </p:txBody>
        </p:sp>
        <p:sp>
          <p:nvSpPr>
            <p:cNvPr id="7" name="TextBox 6"/>
            <p:cNvSpPr txBox="1"/>
            <p:nvPr/>
          </p:nvSpPr>
          <p:spPr>
            <a:xfrm>
              <a:off x="4281714" y="5849256"/>
              <a:ext cx="333828" cy="461665"/>
            </a:xfrm>
            <a:prstGeom prst="rect">
              <a:avLst/>
            </a:prstGeom>
            <a:noFill/>
          </p:spPr>
          <p:txBody>
            <a:bodyPr wrap="square" rtlCol="0">
              <a:spAutoFit/>
            </a:bodyPr>
            <a:lstStyle/>
            <a:p>
              <a:r>
                <a:rPr lang="en-US" sz="2400" dirty="0" smtClean="0"/>
                <a:t>6</a:t>
              </a:r>
              <a:endParaRPr lang="en-US" sz="2400" dirty="0"/>
            </a:p>
          </p:txBody>
        </p:sp>
        <p:sp>
          <p:nvSpPr>
            <p:cNvPr id="8" name="TextBox 7"/>
            <p:cNvSpPr txBox="1"/>
            <p:nvPr/>
          </p:nvSpPr>
          <p:spPr>
            <a:xfrm>
              <a:off x="7387771" y="5849255"/>
              <a:ext cx="333828" cy="461665"/>
            </a:xfrm>
            <a:prstGeom prst="rect">
              <a:avLst/>
            </a:prstGeom>
            <a:noFill/>
          </p:spPr>
          <p:txBody>
            <a:bodyPr wrap="square" rtlCol="0">
              <a:spAutoFit/>
            </a:bodyPr>
            <a:lstStyle/>
            <a:p>
              <a:r>
                <a:rPr lang="en-US" sz="2400" dirty="0"/>
                <a:t>7</a:t>
              </a:r>
            </a:p>
          </p:txBody>
        </p:sp>
      </p:grpSp>
    </p:spTree>
    <p:extLst>
      <p:ext uri="{BB962C8B-B14F-4D97-AF65-F5344CB8AC3E}">
        <p14:creationId xmlns:p14="http://schemas.microsoft.com/office/powerpoint/2010/main" val="491436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461873" y="2065571"/>
            <a:ext cx="8293280"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smtClean="0">
                <a:latin typeface="+mn-ea"/>
                <a:cs typeface="Century" panose="02040604050505020304" pitchFamily="18" charset="0"/>
              </a:rPr>
              <a:t>Harwerth, Medeiros</a:t>
            </a:r>
            <a:r>
              <a:rPr lang="ja-JP" altLang="ja-JP" sz="2400" kern="100" dirty="0" smtClean="0">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a:t>
            </a:r>
            <a:r>
              <a:rPr lang="ja-JP"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緑内障患者の</a:t>
            </a:r>
            <a:r>
              <a:rPr lang="ja-JP" altLang="ja-JP" sz="2400" kern="100" dirty="0" smtClean="0">
                <a:latin typeface="+mn-ea"/>
                <a:cs typeface="Century" panose="02040604050505020304" pitchFamily="18" charset="0"/>
              </a:rPr>
              <a:t>ハンフリー</a:t>
            </a:r>
            <a:r>
              <a:rPr lang="ja-JP" altLang="ja-JP" sz="2400" kern="100" dirty="0">
                <a:latin typeface="+mn-ea"/>
                <a:cs typeface="Century" panose="02040604050505020304" pitchFamily="18" charset="0"/>
              </a:rPr>
              <a:t>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a:t>
            </a:r>
            <a:r>
              <a:rPr lang="ja-JP" altLang="ja-JP" sz="2400" kern="100" dirty="0" smtClean="0">
                <a:latin typeface="+mn-ea"/>
                <a:cs typeface="Century" panose="02040604050505020304" pitchFamily="18" charset="0"/>
              </a:rPr>
              <a:t>、検討</a:t>
            </a:r>
            <a:r>
              <a:rPr lang="ja-JP" altLang="ja-JP" sz="2400" kern="100" dirty="0">
                <a:latin typeface="+mn-ea"/>
                <a:cs typeface="Century" panose="02040604050505020304" pitchFamily="18" charset="0"/>
              </a:rPr>
              <a:t>したので報告する。</a:t>
            </a:r>
            <a:endParaRPr lang="ja-JP" altLang="ja-JP" sz="2400" kern="100" dirty="0">
              <a:effectLst/>
              <a:latin typeface="+mn-ea"/>
              <a:cs typeface="Times New Roman" panose="02020603050405020304" pitchFamily="18" charset="0"/>
            </a:endParaRPr>
          </a:p>
        </p:txBody>
      </p:sp>
      <p:sp>
        <p:nvSpPr>
          <p:cNvPr id="4"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lgn="ctr">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0246013"/>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3</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4</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5</a:t>
                      </a: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6</a:t>
                      </a: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a:solidFill>
                            <a:srgbClr val="000000"/>
                          </a:solidFill>
                          <a:effectLst/>
                          <a:latin typeface="Calibri" charset="0"/>
                        </a:rPr>
                        <a:t>7</a:t>
                      </a: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9</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16</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18</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19</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20</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21</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26</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27</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28</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0</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uk-UA"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5</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36</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37</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38</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40</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42</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44</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46</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47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48</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49</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50</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ru-RU" sz="1200" b="0" i="0" u="none" strike="noStrike" dirty="0" smtClean="0">
                          <a:solidFill>
                            <a:srgbClr val="000000"/>
                          </a:solidFill>
                          <a:effectLst/>
                          <a:latin typeface="Calibri" charset="0"/>
                        </a:rPr>
                        <a:t>5</a:t>
                      </a:r>
                      <a:r>
                        <a:rPr lang="en-US" sz="1200" b="0" i="0" u="none" strike="noStrike" dirty="0" smtClean="0">
                          <a:solidFill>
                            <a:srgbClr val="000000"/>
                          </a:solidFill>
                          <a:effectLst/>
                          <a:latin typeface="Calibri" charset="0"/>
                        </a:rPr>
                        <a:t>2</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56</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57</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59</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63</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64</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66</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67</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68</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44741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89253414"/>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713135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2875013"/>
              </p:ext>
            </p:extLst>
          </p:nvPr>
        </p:nvGraphicFramePr>
        <p:xfrm>
          <a:off x="2565132" y="1908403"/>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356712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Inverted 10-2 test point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3903336"/>
              </p:ext>
            </p:extLst>
          </p:nvPr>
        </p:nvGraphicFramePr>
        <p:xfrm>
          <a:off x="558264" y="1980975"/>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t-IT" sz="1200" b="0" i="0" u="none" strike="noStrike" dirty="0">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937795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75643" y="2621209"/>
            <a:ext cx="1807214" cy="2658881"/>
          </a:xfrm>
          <a:prstGeom prst="rect">
            <a:avLst/>
          </a:prstGeom>
        </p:spPr>
      </p:pic>
    </p:spTree>
    <p:extLst>
      <p:ext uri="{BB962C8B-B14F-4D97-AF65-F5344CB8AC3E}">
        <p14:creationId xmlns:p14="http://schemas.microsoft.com/office/powerpoint/2010/main" val="1783381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505251167"/>
              </p:ext>
            </p:extLst>
          </p:nvPr>
        </p:nvGraphicFramePr>
        <p:xfrm>
          <a:off x="3774577" y="2315096"/>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dirty="0">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
        <p:nvSpPr>
          <p:cNvPr id="8" name="Rectangle 7"/>
          <p:cNvSpPr/>
          <p:nvPr/>
        </p:nvSpPr>
        <p:spPr>
          <a:xfrm>
            <a:off x="884719" y="5989786"/>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spTree>
    <p:extLst>
      <p:ext uri="{BB962C8B-B14F-4D97-AF65-F5344CB8AC3E}">
        <p14:creationId xmlns:p14="http://schemas.microsoft.com/office/powerpoint/2010/main" val="931118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423775"/>
            <a:ext cx="8356664" cy="2155448"/>
          </a:xfrm>
          <a:prstGeom prst="rect">
            <a:avLst/>
          </a:prstGeom>
          <a:noFill/>
          <a:ln>
            <a:noFill/>
          </a:ln>
        </p:spPr>
        <p:txBody>
          <a:bodyPr lIns="68569" tIns="34275" rIns="68569" bIns="34275" anchor="t" anchorCtr="0">
            <a:noAutofit/>
          </a:bodyPr>
          <a:lstStyle/>
          <a:p>
            <a:pPr lvl="0">
              <a:lnSpc>
                <a:spcPct val="200000"/>
              </a:lnSpc>
              <a:buSzPct val="25000"/>
            </a:pPr>
            <a:r>
              <a:rPr lang="en-US" sz="2400" dirty="0">
                <a:latin typeface="+mn-ea"/>
                <a:cs typeface="Calibri" panose="020F0502020204030204" pitchFamily="34" charset="0"/>
                <a:sym typeface="Arial"/>
              </a:rPr>
              <a:t>2009年9月から</a:t>
            </a:r>
            <a:r>
              <a:rPr lang="en-US" sz="2400" dirty="0" smtClean="0">
                <a:latin typeface="+mn-ea"/>
                <a:cs typeface="Calibri" panose="020F0502020204030204" pitchFamily="34" charset="0"/>
                <a:sym typeface="Arial"/>
              </a:rPr>
              <a:t>2017年6月</a:t>
            </a:r>
            <a:r>
              <a:rPr lang="ja-JP" altLang="en-US" sz="2400" dirty="0" smtClean="0">
                <a:latin typeface="+mn-ea"/>
                <a:cs typeface="Calibri" panose="020F0502020204030204" pitchFamily="34" charset="0"/>
                <a:sym typeface="Arial"/>
              </a:rPr>
              <a:t>、慈恵医大附属病院眼科において</a:t>
            </a:r>
            <a:r>
              <a:rPr lang="en-US" altLang="ja-JP" sz="2400" dirty="0" smtClean="0">
                <a:latin typeface="+mn-ea"/>
                <a:cs typeface="Calibri" panose="020F0502020204030204" pitchFamily="34" charset="0"/>
              </a:rPr>
              <a:t>HFA10-2</a:t>
            </a:r>
            <a:r>
              <a:rPr lang="ja-JP" altLang="en-US" sz="2400" dirty="0" smtClean="0">
                <a:latin typeface="+mn-ea"/>
                <a:cs typeface="Calibri" panose="020F0502020204030204" pitchFamily="34" charset="0"/>
              </a:rPr>
              <a:t>と</a:t>
            </a:r>
            <a:r>
              <a:rPr lang="en-US" altLang="ja-JP" sz="2400" dirty="0" smtClean="0">
                <a:latin typeface="+mn-ea"/>
                <a:cs typeface="Calibri" panose="020F0502020204030204" pitchFamily="34" charset="0"/>
                <a:sym typeface="Arial"/>
              </a:rPr>
              <a:t>OCT</a:t>
            </a:r>
            <a:r>
              <a:rPr lang="ja-JP" altLang="en-US" sz="2400" dirty="0" smtClean="0">
                <a:latin typeface="+mn-ea"/>
                <a:cs typeface="Calibri" panose="020F0502020204030204" pitchFamily="34" charset="0"/>
                <a:sym typeface="Arial"/>
              </a:rPr>
              <a:t>を同日に測定し、</a:t>
            </a:r>
            <a:r>
              <a:rPr lang="en-US" altLang="ja-JP" sz="2400" dirty="0" smtClean="0">
                <a:latin typeface="+mn-ea"/>
                <a:cs typeface="Calibri" panose="020F0502020204030204" pitchFamily="34" charset="0"/>
                <a:sym typeface="Arial"/>
              </a:rPr>
              <a:t>HFA10-2</a:t>
            </a:r>
            <a:r>
              <a:rPr lang="ja-JP" altLang="en-US" sz="2400" dirty="0" smtClean="0">
                <a:latin typeface="+mn-ea"/>
                <a:cs typeface="Calibri" panose="020F0502020204030204" pitchFamily="34" charset="0"/>
                <a:sym typeface="Arial"/>
              </a:rPr>
              <a:t>の</a:t>
            </a:r>
            <a:r>
              <a:rPr lang="ja-JP" altLang="en-US" sz="2400" dirty="0" smtClean="0">
                <a:latin typeface="+mn-ea"/>
                <a:cs typeface="Calibri" panose="020F0502020204030204" pitchFamily="34" charset="0"/>
              </a:rPr>
              <a:t>信頼性指標と</a:t>
            </a:r>
            <a:endParaRPr lang="en-US" altLang="ja-JP" sz="2400" dirty="0" smtClean="0">
              <a:latin typeface="+mn-ea"/>
              <a:cs typeface="Calibri" panose="020F0502020204030204" pitchFamily="34" charset="0"/>
            </a:endParaRPr>
          </a:p>
          <a:p>
            <a:pPr lvl="0">
              <a:lnSpc>
                <a:spcPct val="200000"/>
              </a:lnSpc>
              <a:buSzPct val="25000"/>
            </a:pPr>
            <a:r>
              <a:rPr lang="en-US" altLang="ja-JP" sz="2400" dirty="0" smtClean="0">
                <a:latin typeface="+mn-ea"/>
                <a:cs typeface="Calibri" panose="020F0502020204030204" pitchFamily="34" charset="0"/>
              </a:rPr>
              <a:t>OCT</a:t>
            </a:r>
            <a:r>
              <a:rPr lang="ja-JP" altLang="en-US" sz="2400" dirty="0">
                <a:latin typeface="+mn-ea"/>
                <a:cs typeface="Calibri" panose="020F0502020204030204" pitchFamily="34" charset="0"/>
              </a:rPr>
              <a:t>基準を</a:t>
            </a:r>
            <a:r>
              <a:rPr lang="ja-JP" altLang="en-US" sz="2400" dirty="0" smtClean="0">
                <a:latin typeface="+mn-ea"/>
                <a:cs typeface="Calibri" panose="020F0502020204030204" pitchFamily="34" charset="0"/>
              </a:rPr>
              <a:t>満たす</a:t>
            </a:r>
            <a:r>
              <a:rPr lang="en-US" altLang="ja-JP" sz="2400" dirty="0" smtClean="0">
                <a:solidFill>
                  <a:srgbClr val="FF0000"/>
                </a:solidFill>
                <a:latin typeface="+mn-ea"/>
                <a:cs typeface="Calibri" panose="020F0502020204030204" pitchFamily="34" charset="0"/>
              </a:rPr>
              <a:t>131</a:t>
            </a:r>
            <a:r>
              <a:rPr lang="ja-JP" altLang="en-US" sz="2400" dirty="0" smtClean="0">
                <a:solidFill>
                  <a:srgbClr val="FF0000"/>
                </a:solidFill>
                <a:latin typeface="+mn-ea"/>
                <a:cs typeface="Calibri" panose="020F0502020204030204" pitchFamily="34" charset="0"/>
                <a:sym typeface="Arial"/>
              </a:rPr>
              <a:t>症例</a:t>
            </a:r>
            <a:r>
              <a:rPr lang="ja-JP" altLang="en-US" sz="2400" dirty="0">
                <a:solidFill>
                  <a:srgbClr val="FF0000"/>
                </a:solidFill>
                <a:latin typeface="+mn-ea"/>
                <a:cs typeface="Calibri" panose="020F0502020204030204" pitchFamily="34" charset="0"/>
                <a:sym typeface="Arial"/>
              </a:rPr>
              <a:t>、</a:t>
            </a:r>
            <a:r>
              <a:rPr lang="en-US" altLang="ja-JP" sz="2400" dirty="0" smtClean="0">
                <a:solidFill>
                  <a:srgbClr val="FF0000"/>
                </a:solidFill>
                <a:latin typeface="+mn-ea"/>
                <a:cs typeface="Calibri" panose="020F0502020204030204" pitchFamily="34" charset="0"/>
                <a:sym typeface="Arial"/>
              </a:rPr>
              <a:t>628</a:t>
            </a:r>
            <a:r>
              <a:rPr lang="ja-JP" altLang="en-US" sz="2400" dirty="0" smtClean="0">
                <a:latin typeface="+mn-ea"/>
                <a:cs typeface="Calibri" panose="020F0502020204030204" pitchFamily="34" charset="0"/>
                <a:sym typeface="Arial"/>
              </a:rPr>
              <a:t>データセット</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4" name="TextBox 3"/>
          <p:cNvSpPr txBox="1"/>
          <p:nvPr/>
        </p:nvSpPr>
        <p:spPr>
          <a:xfrm>
            <a:off x="6500970" y="3792952"/>
            <a:ext cx="1978427" cy="369332"/>
          </a:xfrm>
          <a:prstGeom prst="rect">
            <a:avLst/>
          </a:prstGeom>
          <a:noFill/>
        </p:spPr>
        <p:txBody>
          <a:bodyPr wrap="none" rtlCol="0">
            <a:spAutoFit/>
          </a:bodyPr>
          <a:lstStyle/>
          <a:p>
            <a:r>
              <a:rPr lang="en-US" altLang="ja-JP" dirty="0" smtClean="0">
                <a:solidFill>
                  <a:srgbClr val="FF0000"/>
                </a:solidFill>
              </a:rPr>
              <a:t>OHT</a:t>
            </a:r>
            <a:r>
              <a:rPr lang="ja-JP" altLang="en-US" dirty="0" smtClean="0">
                <a:solidFill>
                  <a:srgbClr val="FF0000"/>
                </a:solidFill>
              </a:rPr>
              <a:t>除外しました</a:t>
            </a:r>
            <a:endParaRPr lang="en-US" dirty="0">
              <a:solidFill>
                <a:srgbClr val="FF0000"/>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223169712"/>
              </p:ext>
            </p:extLst>
          </p:nvPr>
        </p:nvGraphicFramePr>
        <p:xfrm>
          <a:off x="856906" y="1487605"/>
          <a:ext cx="7430188" cy="4285399"/>
        </p:xfrm>
        <a:graphic>
          <a:graphicData uri="http://schemas.openxmlformats.org/drawingml/2006/table">
            <a:tbl>
              <a:tblPr>
                <a:noFill/>
              </a:tblPr>
              <a:tblGrid>
                <a:gridCol w="1444558"/>
                <a:gridCol w="1251763"/>
                <a:gridCol w="1292087"/>
                <a:gridCol w="1212574"/>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rgbClr val="FF0000"/>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628</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56.8</a:t>
                      </a:r>
                      <a:r>
                        <a:rPr lang="en-US" altLang="ja-JP" sz="1800" b="1" kern="1200" dirty="0" smtClean="0">
                          <a:solidFill>
                            <a:srgbClr val="FF0000"/>
                          </a:solidFill>
                          <a:latin typeface="+mn-lt"/>
                          <a:ea typeface="+mn-ea"/>
                          <a:cs typeface="+mn-cs"/>
                        </a:rPr>
                        <a:t>±9.4</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p&lt;0.113</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-9.60±9.6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t>
            </a:r>
            <a:r>
              <a:rPr lang="en-US" dirty="0" smtClean="0">
                <a:cs typeface="Calibri"/>
                <a:sym typeface="Calibri"/>
              </a:rPr>
              <a:t>al</a:t>
            </a:r>
            <a:r>
              <a:rPr lang="en-US" altLang="ja-JP" dirty="0" smtClean="0">
                <a:cs typeface="Calibri"/>
                <a:sym typeface="Calibri"/>
              </a:rPr>
              <a:t>.</a:t>
            </a:r>
            <a:r>
              <a:rPr lang="en-US" dirty="0" smtClean="0">
                <a:cs typeface="Calibri"/>
                <a:sym typeface="Calibri"/>
              </a:rPr>
              <a:t>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smtClean="0">
                <a:latin typeface="+mn-ea"/>
                <a:cs typeface="Calibri"/>
                <a:sym typeface="Calibri"/>
              </a:rPr>
              <a:t>HFA; Carl </a:t>
            </a:r>
            <a:r>
              <a:rPr lang="en-US" dirty="0">
                <a:latin typeface="+mn-ea"/>
                <a:cs typeface="Calibri"/>
                <a:sym typeface="Calibri"/>
              </a:rPr>
              <a:t>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smtClean="0">
                <a:latin typeface="+mn-ea"/>
                <a:cs typeface="Calibri"/>
                <a:sym typeface="Calibri"/>
              </a:rPr>
              <a:t>HD-OCT（OCT</a:t>
            </a:r>
            <a:r>
              <a:rPr lang="en-US" altLang="ja-JP" dirty="0" smtClean="0">
                <a:latin typeface="+mn-ea"/>
                <a:cs typeface="Calibri"/>
                <a:sym typeface="Calibri"/>
              </a:rPr>
              <a:t>; </a:t>
            </a:r>
            <a:r>
              <a:rPr lang="en-US" dirty="0" smtClean="0">
                <a:latin typeface="+mn-ea"/>
                <a:cs typeface="Calibri"/>
                <a:sym typeface="Calibri"/>
              </a:rPr>
              <a:t>Carl </a:t>
            </a:r>
            <a:r>
              <a:rPr lang="en-US" dirty="0">
                <a:latin typeface="+mn-ea"/>
                <a:cs typeface="Calibri"/>
                <a:sym typeface="Calibri"/>
              </a:rPr>
              <a:t>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a:t>
            </a:r>
            <a:r>
              <a:rPr lang="en-US" dirty="0" smtClean="0">
                <a:latin typeface="+mn-ea"/>
                <a:cs typeface="Calibri"/>
                <a:sym typeface="Calibri"/>
              </a:rPr>
              <a:t>ptic </a:t>
            </a:r>
            <a:r>
              <a:rPr lang="en-US" dirty="0">
                <a:latin typeface="+mn-ea"/>
                <a:cs typeface="Calibri"/>
                <a:sym typeface="Calibri"/>
              </a:rPr>
              <a:t>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1216688" y="1894833"/>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
        <p:nvSpPr>
          <p:cNvPr id="13" name="タイトル 1"/>
          <p:cNvSpPr txBox="1">
            <a:spLocks/>
          </p:cNvSpPr>
          <p:nvPr/>
        </p:nvSpPr>
        <p:spPr>
          <a:xfrm>
            <a:off x="628650" y="365126"/>
            <a:ext cx="7886700" cy="835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dirty="0"/>
              <a:t>方法</a:t>
            </a:r>
            <a:endParaRPr kumimoji="1" lang="en-US" altLang="ja-JP" dirty="0" smtClean="0"/>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186574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1796892" y="5112532"/>
                <a:ext cx="5812971" cy="954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m:t>
                      </m:r>
                      <m:r>
                        <a:rPr lang="en-US" altLang="ja-JP" b="0" i="1" smtClean="0">
                          <a:latin typeface="Cambria Math" charset="0"/>
                        </a:rPr>
                        <m:t>𝑠</m:t>
                      </m:r>
                      <m:r>
                        <a:rPr lang="en-US" altLang="ja-JP" b="0" i="1" smtClean="0">
                          <a:latin typeface="Cambria Math" charset="0"/>
                        </a:rPr>
                        <m:t>6:</m:t>
                      </m:r>
                      <m:r>
                        <a:rPr lang="en-US" altLang="ja-JP" b="0" i="1" smtClean="0">
                          <a:latin typeface="Cambria Math" charset="0"/>
                        </a:rPr>
                        <m:t>𝐴𝑠</m:t>
                      </m:r>
                      <m:r>
                        <a:rPr lang="en-US" altLang="ja-JP" b="0" i="1" smtClean="0">
                          <a:latin typeface="Cambria Math" charset="0"/>
                        </a:rPr>
                        <m:t>2=</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r>
                        <a:rPr lang="en-US" i="1">
                          <a:latin typeface="Cambria Math" charset="0"/>
                        </a:rPr>
                        <m:t>:</m:t>
                      </m:r>
                      <m:r>
                        <a:rPr lang="en-US" b="0" i="1" smtClean="0">
                          <a:latin typeface="Cambria Math" charset="0"/>
                        </a:rPr>
                        <m:t> </m:t>
                      </m:r>
                      <m:sSup>
                        <m:sSupPr>
                          <m:ctrlPr>
                            <a:rPr lang="en-US" i="1">
                              <a:latin typeface="Cambria Math" charset="0"/>
                            </a:rPr>
                          </m:ctrlPr>
                        </m:sSupPr>
                        <m:e>
                          <m:r>
                            <a:rPr lang="en-US" i="1">
                              <a:latin typeface="Cambria Math" charset="0"/>
                            </a:rPr>
                            <m:t>2</m:t>
                          </m:r>
                        </m:e>
                        <m:sup>
                          <m:r>
                            <a:rPr lang="en-US" i="1">
                              <a:latin typeface="Cambria Math" charset="0"/>
                            </a:rPr>
                            <m:t>2</m:t>
                          </m:r>
                        </m:sup>
                      </m:sSup>
                      <m:r>
                        <a:rPr lang="en-US" i="1">
                          <a:latin typeface="Cambria Math" charset="0"/>
                          <a:ea typeface="Cambria Math" charset="0"/>
                          <a:cs typeface="Cambria Math" charset="0"/>
                        </a:rPr>
                        <m:t>×</m:t>
                      </m:r>
                      <m:sSup>
                        <m:sSupPr>
                          <m:ctrlPr>
                            <a:rPr lang="en-US" i="1">
                              <a:latin typeface="Cambria Math" charset="0"/>
                            </a:rPr>
                          </m:ctrlPr>
                        </m:sSupPr>
                        <m:e>
                          <m:d>
                            <m:dPr>
                              <m:ctrlPr>
                                <a:rPr lang="en-US" i="1">
                                  <a:latin typeface="Cambria Math" charset="0"/>
                                </a:rPr>
                              </m:ctrlPr>
                            </m:dPr>
                            <m:e>
                              <m:f>
                                <m:fPr>
                                  <m:ctrlPr>
                                    <a:rPr lang="en-US" i="1">
                                      <a:latin typeface="Cambria Math" charset="0"/>
                                    </a:rPr>
                                  </m:ctrlPr>
                                </m:fPr>
                                <m:num>
                                  <m:r>
                                    <a:rPr lang="en-US" i="1">
                                      <a:latin typeface="Cambria Math" charset="0"/>
                                    </a:rPr>
                                    <m:t>1</m:t>
                                  </m:r>
                                </m:num>
                                <m:den>
                                  <m:r>
                                    <a:rPr lang="en-US" i="1">
                                      <a:latin typeface="Cambria Math" charset="0"/>
                                    </a:rPr>
                                    <m:t>4</m:t>
                                  </m:r>
                                </m:den>
                              </m:f>
                            </m:e>
                          </m:d>
                        </m:e>
                        <m:sup>
                          <m:r>
                            <a:rPr lang="en-US" i="1">
                              <a:latin typeface="Cambria Math" charset="0"/>
                            </a:rPr>
                            <m:t>2</m:t>
                          </m:r>
                        </m:sup>
                      </m:sSup>
                      <m:r>
                        <a:rPr lang="en-US" b="0" i="0" smtClean="0">
                          <a:latin typeface="Cambria Math" charset="0"/>
                        </a:rPr>
                        <m:t>=</m:t>
                      </m:r>
                      <m:r>
                        <a:rPr lang="en-US" b="0" i="0" smtClean="0">
                          <a:latin typeface="Cambria Math" panose="02040503050406030204" pitchFamily="18" charset="0"/>
                        </a:rPr>
                        <m:t> </m:t>
                      </m:r>
                      <m:f>
                        <m:fPr>
                          <m:ctrlPr>
                            <a:rPr lang="en-US" b="0" i="1" smtClean="0">
                              <a:solidFill>
                                <a:srgbClr val="FF0000"/>
                              </a:solidFill>
                              <a:latin typeface="Cambria Math" charset="0"/>
                            </a:rPr>
                          </m:ctrlPr>
                        </m:fPr>
                        <m:num>
                          <m:r>
                            <a:rPr lang="en-US" b="0" i="0" smtClean="0">
                              <a:solidFill>
                                <a:srgbClr val="FF0000"/>
                              </a:solidFill>
                              <a:latin typeface="Cambria Math" panose="02040503050406030204" pitchFamily="18" charset="0"/>
                            </a:rPr>
                            <m:t>9</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 </m:t>
                      </m:r>
                      <m:f>
                        <m:fPr>
                          <m:ctrlPr>
                            <a:rPr lang="en-US" b="0" i="1" smtClean="0">
                              <a:solidFill>
                                <a:srgbClr val="FF0000"/>
                              </a:solidFill>
                              <a:latin typeface="Cambria Math" charset="0"/>
                            </a:rPr>
                          </m:ctrlPr>
                        </m:fPr>
                        <m:num>
                          <m:r>
                            <a:rPr lang="en-US" b="0" i="0" smtClean="0">
                              <a:solidFill>
                                <a:srgbClr val="FF0000"/>
                              </a:solidFill>
                              <a:latin typeface="Cambria Math" panose="02040503050406030204" pitchFamily="18" charset="0"/>
                            </a:rPr>
                            <m:t>1</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m:t>
                      </m:r>
                      <m:r>
                        <a:rPr lang="en-US" b="0" i="0" smtClean="0">
                          <a:latin typeface="Cambria Math" panose="02040503050406030204" pitchFamily="18" charset="0"/>
                        </a:rPr>
                        <m:t>=</m:t>
                      </m:r>
                      <m:r>
                        <a:rPr lang="en-US" b="0" i="0" smtClean="0">
                          <a:latin typeface="Cambria Math" charset="0"/>
                        </a:rPr>
                        <m:t>9 :1 </m:t>
                      </m:r>
                    </m:oMath>
                  </m:oMathPara>
                </a14:m>
                <a:endParaRPr lang="en-US" dirty="0"/>
              </a:p>
              <a:p>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1796892" y="5112532"/>
                <a:ext cx="5812971" cy="954044"/>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Rectangle 1"/>
          <p:cNvSpPr/>
          <p:nvPr/>
        </p:nvSpPr>
        <p:spPr>
          <a:xfrm>
            <a:off x="6063082" y="398376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cpRNFLT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23538</TotalTime>
  <Words>2109</Words>
  <Application>Microsoft Macintosh PowerPoint</Application>
  <PresentationFormat>On-screen Show (4:3)</PresentationFormat>
  <Paragraphs>793</Paragraphs>
  <Slides>45</Slides>
  <Notes>21</Notes>
  <HiddenSlides>8</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Calibri</vt:lpstr>
      <vt:lpstr>Calibri Light</vt:lpstr>
      <vt:lpstr>Cambria Math</vt:lpstr>
      <vt:lpstr>Century</vt:lpstr>
      <vt:lpstr>Mangal</vt:lpstr>
      <vt:lpstr>ＭＳ ゴシック</vt:lpstr>
      <vt:lpstr>Times New Roman</vt:lpstr>
      <vt:lpstr>Wingdings</vt:lpstr>
      <vt:lpstr>Yu Gothic</vt:lpstr>
      <vt:lpstr>新細明體</vt:lpstr>
      <vt:lpstr>游ゴシック</vt:lpstr>
      <vt:lpstr>游ゴシック Light</vt:lpstr>
      <vt:lpstr>Arial</vt:lpstr>
      <vt:lpstr>Office Theme</vt:lpstr>
      <vt:lpstr>ハンフリー10-2とOCTから算出する網膜神経節細胞数</vt:lpstr>
      <vt:lpstr>背景</vt:lpstr>
      <vt:lpstr>Structure-Function models 6 degree grid (30, 24-2)</vt:lpstr>
      <vt:lpstr>目的</vt:lpstr>
      <vt:lpstr>対象</vt:lpstr>
      <vt:lpstr>対象</vt:lpstr>
      <vt:lpstr>PowerPoint Presentation</vt:lpstr>
      <vt:lpstr>RGC_HFA</vt:lpstr>
      <vt:lpstr>RGC_OCT</vt:lpstr>
      <vt:lpstr>RGC HFA vs 360 &amp; 180 degree</vt:lpstr>
      <vt:lpstr>360 degree is best</vt:lpstr>
      <vt:lpstr>10-2測定点とcpRNFLTの対応 </vt:lpstr>
      <vt:lpstr>10-2測定点とcpRNFLTの対応 </vt:lpstr>
      <vt:lpstr>What is affected?</vt:lpstr>
      <vt:lpstr>RGC displacement</vt:lpstr>
      <vt:lpstr>RGC displacement</vt:lpstr>
      <vt:lpstr> </vt:lpstr>
      <vt:lpstr>SO displaced test point should be corrected</vt:lpstr>
      <vt:lpstr>Displaced test point</vt:lpstr>
      <vt:lpstr>PowerPoint Presentation</vt:lpstr>
      <vt:lpstr>PowerPoint Presentation</vt:lpstr>
      <vt:lpstr>RGC_OCT decreased by DTP</vt:lpstr>
      <vt:lpstr>RGC_HFA vs. 360 or 180 degree</vt:lpstr>
      <vt:lpstr>289 degree is best</vt:lpstr>
      <vt:lpstr>Normal RNFLT</vt:lpstr>
      <vt:lpstr>cpRNFLT Clock hour</vt:lpstr>
      <vt:lpstr>cpRNFLT Clock hour</vt:lpstr>
      <vt:lpstr>HFA24-2 test point and cpRNFLT</vt:lpstr>
      <vt:lpstr>サブ解析</vt:lpstr>
      <vt:lpstr>RGC_10-2vsRGC_30-2</vt:lpstr>
      <vt:lpstr>RGC_10-2displase vs RGC_30-2</vt:lpstr>
      <vt:lpstr>RGC_10-2vsMD10-2,MD30-2</vt:lpstr>
      <vt:lpstr>RGC_10-2displase vsMD10-2,MD30-2</vt:lpstr>
      <vt:lpstr>Conclusion</vt:lpstr>
      <vt:lpstr>サブ解析</vt:lpstr>
      <vt:lpstr>PowerPoint Presentation</vt:lpstr>
      <vt:lpstr>PowerPoint Presentation</vt:lpstr>
      <vt:lpstr>Factor Analysis; conventional TP </vt:lpstr>
      <vt:lpstr>Number of component</vt:lpstr>
      <vt:lpstr>10-2 test point</vt:lpstr>
      <vt:lpstr>10-2 test point</vt:lpstr>
      <vt:lpstr>Conventional 10-2 test point</vt:lpstr>
      <vt:lpstr>Inverted 10-2 test point</vt:lpstr>
      <vt:lpstr>PowerPoint Presentation</vt:lpstr>
      <vt:lpstr>10-2 Nakanishi et al. vs Ours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248</cp:revision>
  <dcterms:created xsi:type="dcterms:W3CDTF">2017-05-19T11:56:16Z</dcterms:created>
  <dcterms:modified xsi:type="dcterms:W3CDTF">2017-09-13T14:05:16Z</dcterms:modified>
</cp:coreProperties>
</file>